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9" r:id="rId2"/>
  </p:sldMasterIdLst>
  <p:sldIdLst>
    <p:sldId id="273" r:id="rId3"/>
    <p:sldId id="258" r:id="rId4"/>
    <p:sldId id="272" r:id="rId5"/>
    <p:sldId id="274" r:id="rId6"/>
    <p:sldId id="275" r:id="rId7"/>
    <p:sldId id="276" r:id="rId8"/>
    <p:sldId id="279" r:id="rId9"/>
    <p:sldId id="280" r:id="rId10"/>
    <p:sldId id="281" r:id="rId11"/>
    <p:sldId id="277" r:id="rId12"/>
    <p:sldId id="278" r:id="rId13"/>
    <p:sldId id="282" r:id="rId14"/>
    <p:sldId id="283" r:id="rId15"/>
    <p:sldId id="284" r:id="rId16"/>
    <p:sldId id="285" r:id="rId17"/>
    <p:sldId id="286" r:id="rId18"/>
    <p:sldId id="287" r:id="rId19"/>
    <p:sldId id="289" r:id="rId20"/>
    <p:sldId id="291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2" r:id="rId40"/>
    <p:sldId id="311" r:id="rId41"/>
    <p:sldId id="313" r:id="rId42"/>
    <p:sldId id="314" r:id="rId43"/>
    <p:sldId id="315" r:id="rId44"/>
    <p:sldId id="316" r:id="rId45"/>
    <p:sldId id="317" r:id="rId46"/>
    <p:sldId id="320" r:id="rId47"/>
    <p:sldId id="318" r:id="rId48"/>
    <p:sldId id="319" r:id="rId49"/>
    <p:sldId id="321" r:id="rId50"/>
    <p:sldId id="322" r:id="rId51"/>
    <p:sldId id="323" r:id="rId52"/>
    <p:sldId id="324" r:id="rId53"/>
    <p:sldId id="325" r:id="rId5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 First HTML CSS 第九章" id="{0E6B0887-80C7-4618-BF0E-2540C648AC79}">
          <p14:sldIdLst>
            <p14:sldId id="273"/>
            <p14:sldId id="258"/>
            <p14:sldId id="272"/>
            <p14:sldId id="274"/>
            <p14:sldId id="275"/>
            <p14:sldId id="276"/>
            <p14:sldId id="279"/>
            <p14:sldId id="280"/>
            <p14:sldId id="281"/>
            <p14:sldId id="277"/>
            <p14:sldId id="278"/>
            <p14:sldId id="282"/>
            <p14:sldId id="283"/>
            <p14:sldId id="284"/>
            <p14:sldId id="285"/>
            <p14:sldId id="286"/>
            <p14:sldId id="287"/>
            <p14:sldId id="289"/>
            <p14:sldId id="291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2"/>
            <p14:sldId id="311"/>
            <p14:sldId id="313"/>
            <p14:sldId id="314"/>
            <p14:sldId id="315"/>
            <p14:sldId id="316"/>
            <p14:sldId id="317"/>
            <p14:sldId id="320"/>
            <p14:sldId id="318"/>
            <p14:sldId id="319"/>
            <p14:sldId id="321"/>
            <p14:sldId id="322"/>
            <p14:sldId id="323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4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651D3-EAC3-4D92-B950-1C329538C9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7576-092A-4C6D-9AC3-5D9632621E0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32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rgbClr val="52C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708064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動手">
    <p:bg>
      <p:bgPr>
        <a:solidFill>
          <a:srgbClr val="52C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ctr">
              <a:defRPr sz="4000" b="1" cap="all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動動手</a:t>
            </a:r>
            <a:endParaRPr lang="zh-TW" altLang="en-US" dirty="0"/>
          </a:p>
        </p:txBody>
      </p:sp>
      <p:pic>
        <p:nvPicPr>
          <p:cNvPr id="20482" name="Picture 2" descr="http://www.andyjanning.com/wp-content/uploads/2013/02/Practice-11309047.jpeg?fbec4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8" y="908720"/>
            <a:ext cx="4048125" cy="2686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700542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651D3-EAC3-4D92-B950-1C329538C9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7576-092A-4C6D-9AC3-5D9632621E0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114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  <a:solidFill>
            <a:srgbClr val="52C8C4"/>
          </a:solidFill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616624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Arial" pitchFamily="34" charset="0"/>
              <a:buChar char="•"/>
              <a:defRPr sz="2600" b="1">
                <a:latin typeface="微軟正黑體" pitchFamily="34" charset="-120"/>
                <a:ea typeface="微軟正黑體" pitchFamily="34" charset="-120"/>
              </a:defRPr>
            </a:lvl1pPr>
            <a:lvl2pPr marL="742950" indent="-285750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2pPr>
            <a:lvl3pPr marL="1143000" indent="-228600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3pPr>
            <a:lvl4pPr marL="1600200" indent="-228600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4pPr>
            <a:lvl5pPr marL="2057400" indent="-228600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38376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置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  <a:solidFill>
            <a:srgbClr val="52C8C4"/>
          </a:solidFill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616624"/>
          </a:xfrm>
        </p:spPr>
        <p:txBody>
          <a:bodyPr/>
          <a:lstStyle>
            <a:lvl1pPr marL="0" indent="0" algn="ctr">
              <a:buClr>
                <a:schemeClr val="accent6"/>
              </a:buClr>
              <a:buFont typeface="Arial" pitchFamily="34" charset="0"/>
              <a:buNone/>
              <a:defRPr sz="2400" b="1">
                <a:latin typeface="微軟正黑體" pitchFamily="34" charset="-120"/>
                <a:ea typeface="微軟正黑體" pitchFamily="34" charset="-120"/>
              </a:defRPr>
            </a:lvl1pPr>
            <a:lvl2pPr marL="800100" indent="-342900" algn="l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2pPr>
            <a:lvl3pPr marL="1257300" indent="-342900" algn="l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3pPr>
            <a:lvl4pPr marL="1714500" indent="-342900" algn="l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4pPr>
            <a:lvl5pPr marL="2171700" indent="-342900" algn="l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0420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rgbClr val="52C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537604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動手">
    <p:bg>
      <p:bgPr>
        <a:solidFill>
          <a:srgbClr val="52C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ctr">
              <a:defRPr sz="4000" b="1" cap="all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動動手</a:t>
            </a:r>
            <a:endParaRPr lang="zh-TW" altLang="en-US" dirty="0"/>
          </a:p>
        </p:txBody>
      </p:sp>
      <p:pic>
        <p:nvPicPr>
          <p:cNvPr id="20482" name="Picture 2" descr="http://www.andyjanning.com/wp-content/uploads/2013/02/Practice-11309047.jpeg?fbec4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8" y="908720"/>
            <a:ext cx="4048125" cy="2686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86044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651D3-EAC3-4D92-B950-1C329538C9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7576-092A-4C6D-9AC3-5D9632621E0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444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651D3-EAC3-4D92-B950-1C329538C9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7576-092A-4C6D-9AC3-5D9632621E0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728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  <a:solidFill>
            <a:srgbClr val="52C8C4"/>
          </a:solidFill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616624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Arial" pitchFamily="34" charset="0"/>
              <a:buChar char="•"/>
              <a:defRPr sz="2600" b="1">
                <a:latin typeface="微軟正黑體" pitchFamily="34" charset="-120"/>
                <a:ea typeface="微軟正黑體" pitchFamily="34" charset="-120"/>
              </a:defRPr>
            </a:lvl1pPr>
            <a:lvl2pPr marL="742950" indent="-285750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2pPr>
            <a:lvl3pPr marL="1143000" indent="-228600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3pPr>
            <a:lvl4pPr marL="1600200" indent="-228600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4pPr>
            <a:lvl5pPr marL="2057400" indent="-228600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8803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置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  <a:solidFill>
            <a:srgbClr val="52C8C4"/>
          </a:solidFill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616624"/>
          </a:xfrm>
        </p:spPr>
        <p:txBody>
          <a:bodyPr/>
          <a:lstStyle>
            <a:lvl1pPr marL="0" indent="0" algn="ctr">
              <a:buClr>
                <a:schemeClr val="accent6"/>
              </a:buClr>
              <a:buFont typeface="Arial" pitchFamily="34" charset="0"/>
              <a:buNone/>
              <a:defRPr sz="2400" b="1">
                <a:latin typeface="微軟正黑體" pitchFamily="34" charset="-120"/>
                <a:ea typeface="微軟正黑體" pitchFamily="34" charset="-120"/>
              </a:defRPr>
            </a:lvl1pPr>
            <a:lvl2pPr marL="800100" indent="-342900" algn="l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2pPr>
            <a:lvl3pPr marL="1257300" indent="-342900" algn="l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3pPr>
            <a:lvl4pPr marL="1714500" indent="-342900" algn="l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4pPr>
            <a:lvl5pPr marL="2171700" indent="-342900" algn="l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1640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651D3-EAC3-4D92-B950-1C329538C9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57576-092A-4C6D-9AC3-5D9632621E0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19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651D3-EAC3-4D92-B950-1C329538C9A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2015/5/10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57576-092A-4C6D-9AC3-5D9632621E01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74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170" name="Picture 2" descr="D:\Dropbox\My Data\我的桌面\201503021858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7"/>
            <a:ext cx="9144000" cy="687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58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運用</a:t>
            </a:r>
            <a:r>
              <a:rPr lang="en-US" altLang="zh-TW" dirty="0" smtClean="0"/>
              <a:t>box</a:t>
            </a:r>
            <a:r>
              <a:rPr lang="zh-TW" altLang="en-US" dirty="0" smtClean="0"/>
              <a:t> 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的方式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看起來簡單，只有內容、邊距、邊框與邊界。</a:t>
            </a:r>
            <a:endParaRPr lang="en-US" altLang="zh-TW" dirty="0" smtClean="0"/>
          </a:p>
          <a:p>
            <a:r>
              <a:rPr lang="zh-TW" altLang="en-US" dirty="0" smtClean="0"/>
              <a:t>但結合起來有無窮盡的原件內部配置方式。</a:t>
            </a:r>
            <a:endParaRPr lang="en-US" altLang="zh-TW" dirty="0" smtClean="0"/>
          </a:p>
        </p:txBody>
      </p:sp>
      <p:pic>
        <p:nvPicPr>
          <p:cNvPr id="1026" name="Picture 2" descr="http://codewithme.us/portland/main-curriculum/images/box-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2532880"/>
            <a:ext cx="7124700" cy="28003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92364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盒子</a:t>
            </a:r>
            <a:r>
              <a:rPr lang="en-US" altLang="zh-TW" dirty="0" smtClean="0"/>
              <a:t>(boxes)  </a:t>
            </a:r>
            <a:r>
              <a:rPr lang="zh-TW" altLang="en-US" dirty="0" smtClean="0"/>
              <a:t>變化範例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37" y="1377844"/>
            <a:ext cx="3467401" cy="3883488"/>
          </a:xfrm>
          <a:prstGeom prst="rect">
            <a:avLst/>
          </a:prstGeom>
        </p:spPr>
      </p:pic>
      <p:sp>
        <p:nvSpPr>
          <p:cNvPr id="5" name="Shape 103"/>
          <p:cNvSpPr/>
          <p:nvPr/>
        </p:nvSpPr>
        <p:spPr>
          <a:xfrm>
            <a:off x="3351178" y="1563940"/>
            <a:ext cx="138083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dirty="0" smtClean="0"/>
              <a:t>P</a:t>
            </a:r>
            <a:r>
              <a:rPr dirty="0" smtClean="0"/>
              <a:t>adding</a:t>
            </a:r>
            <a:r>
              <a:rPr lang="zh-TW" altLang="en-US" dirty="0" smtClean="0"/>
              <a:t>、</a:t>
            </a:r>
            <a:r>
              <a:rPr dirty="0" smtClean="0"/>
              <a:t>border</a:t>
            </a:r>
            <a:r>
              <a:rPr lang="zh-TW" altLang="en-US" dirty="0" smtClean="0"/>
              <a:t>、</a:t>
            </a:r>
            <a:r>
              <a:rPr dirty="0" err="1" smtClean="0"/>
              <a:t>margin</a:t>
            </a:r>
            <a:r>
              <a:rPr dirty="0" err="1"/>
              <a:t>都有</a:t>
            </a:r>
            <a:r>
              <a:rPr dirty="0"/>
              <a:t>。</a:t>
            </a:r>
          </a:p>
        </p:txBody>
      </p:sp>
      <p:sp>
        <p:nvSpPr>
          <p:cNvPr id="6" name="Shape 104"/>
          <p:cNvSpPr/>
          <p:nvPr/>
        </p:nvSpPr>
        <p:spPr>
          <a:xfrm>
            <a:off x="3140621" y="4368121"/>
            <a:ext cx="1380834" cy="8855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dirty="0" err="1"/>
              <a:t>只有padding和border</a:t>
            </a:r>
            <a:r>
              <a:rPr dirty="0"/>
              <a:t>。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798" y="2822310"/>
            <a:ext cx="3873582" cy="3856055"/>
          </a:xfrm>
          <a:prstGeom prst="rect">
            <a:avLst/>
          </a:prstGeom>
        </p:spPr>
      </p:pic>
      <p:sp>
        <p:nvSpPr>
          <p:cNvPr id="8" name="Shape 105"/>
          <p:cNvSpPr/>
          <p:nvPr/>
        </p:nvSpPr>
        <p:spPr>
          <a:xfrm>
            <a:off x="7604672" y="3432217"/>
            <a:ext cx="1380834" cy="605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dirty="0" err="1"/>
              <a:t>只有border</a:t>
            </a:r>
            <a:r>
              <a:rPr dirty="0"/>
              <a:t>。</a:t>
            </a:r>
          </a:p>
        </p:txBody>
      </p:sp>
      <p:sp>
        <p:nvSpPr>
          <p:cNvPr id="9" name="Shape 106"/>
          <p:cNvSpPr/>
          <p:nvPr/>
        </p:nvSpPr>
        <p:spPr>
          <a:xfrm>
            <a:off x="7760355" y="5449830"/>
            <a:ext cx="138364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dirty="0" err="1"/>
              <a:t>只有margin</a:t>
            </a:r>
            <a:r>
              <a:rPr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55507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邊框</a:t>
            </a:r>
            <a:r>
              <a:rPr lang="en-US" altLang="zh-TW" dirty="0" smtClean="0"/>
              <a:t>(border)  </a:t>
            </a:r>
            <a:r>
              <a:rPr lang="zh-TW" altLang="en-US" dirty="0" smtClean="0"/>
              <a:t>變化範例</a:t>
            </a:r>
            <a:endParaRPr lang="zh-TW" altLang="en-US" dirty="0"/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0262" y="1544066"/>
            <a:ext cx="313690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11"/>
          <p:cNvSpPr/>
          <p:nvPr/>
        </p:nvSpPr>
        <p:spPr>
          <a:xfrm>
            <a:off x="253531" y="2918511"/>
            <a:ext cx="1380834" cy="567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t>實線的邊框，可以條粗細。</a:t>
            </a:r>
          </a:p>
        </p:txBody>
      </p:sp>
      <p:pic>
        <p:nvPicPr>
          <p:cNvPr id="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912" y="3779266"/>
            <a:ext cx="3657600" cy="17653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13"/>
          <p:cNvSpPr/>
          <p:nvPr/>
        </p:nvSpPr>
        <p:spPr>
          <a:xfrm>
            <a:off x="253531" y="4061511"/>
            <a:ext cx="1380834" cy="325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t>沒有邊框。</a:t>
            </a:r>
          </a:p>
        </p:txBody>
      </p:sp>
      <p:pic>
        <p:nvPicPr>
          <p:cNvPr id="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38947" y="1359916"/>
            <a:ext cx="3162754" cy="159259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15"/>
          <p:cNvSpPr/>
          <p:nvPr/>
        </p:nvSpPr>
        <p:spPr>
          <a:xfrm>
            <a:off x="4736631" y="1673911"/>
            <a:ext cx="159648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dirty="0" err="1"/>
              <a:t>有八種風格，</a:t>
            </a:r>
            <a:r>
              <a:rPr dirty="0" err="1" smtClean="0"/>
              <a:t>這是</a:t>
            </a:r>
            <a:r>
              <a:rPr lang="zh-TW" altLang="en-US" dirty="0" smtClean="0"/>
              <a:t>其中一種</a:t>
            </a:r>
            <a:r>
              <a:rPr dirty="0" smtClean="0"/>
              <a:t>dashed</a:t>
            </a:r>
            <a:r>
              <a:rPr dirty="0"/>
              <a:t>。</a:t>
            </a:r>
          </a:p>
        </p:txBody>
      </p:sp>
      <p:pic>
        <p:nvPicPr>
          <p:cNvPr id="10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67263" y="2977461"/>
            <a:ext cx="3106120" cy="159259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117"/>
          <p:cNvSpPr/>
          <p:nvPr/>
        </p:nvSpPr>
        <p:spPr>
          <a:xfrm>
            <a:off x="4406431" y="3402562"/>
            <a:ext cx="179968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為邊框</a:t>
            </a:r>
            <a:r>
              <a:rPr dirty="0" err="1" smtClean="0"/>
              <a:t>換顏色</a:t>
            </a:r>
            <a:r>
              <a:rPr dirty="0"/>
              <a:t>。</a:t>
            </a:r>
          </a:p>
        </p:txBody>
      </p:sp>
      <p:pic>
        <p:nvPicPr>
          <p:cNvPr id="12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15317" y="4595006"/>
            <a:ext cx="3238613" cy="164294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19"/>
          <p:cNvSpPr/>
          <p:nvPr/>
        </p:nvSpPr>
        <p:spPr>
          <a:xfrm>
            <a:off x="4406431" y="4854215"/>
            <a:ext cx="1596485" cy="567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t>也可以把邊框變成圓角。</a:t>
            </a:r>
          </a:p>
        </p:txBody>
      </p:sp>
    </p:spTree>
    <p:extLst>
      <p:ext uri="{BB962C8B-B14F-4D97-AF65-F5344CB8AC3E}">
        <p14:creationId xmlns:p14="http://schemas.microsoft.com/office/powerpoint/2010/main" val="744694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邊距</a:t>
            </a:r>
            <a:r>
              <a:rPr lang="en-US" altLang="zh-TW" dirty="0" smtClean="0"/>
              <a:t>(</a:t>
            </a:r>
            <a:r>
              <a:rPr lang="en-US" altLang="zh-TW" dirty="0"/>
              <a:t>padding</a:t>
            </a:r>
            <a:r>
              <a:rPr lang="en-US" altLang="zh-TW" dirty="0" smtClean="0"/>
              <a:t>)</a:t>
            </a:r>
            <a:r>
              <a:rPr lang="zh-TW" altLang="en-US" dirty="0" smtClean="0"/>
              <a:t>  變化範例</a:t>
            </a:r>
            <a:endParaRPr lang="zh-TW" altLang="en-US" dirty="0"/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748" y="1860018"/>
            <a:ext cx="3939705" cy="2093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949" y="3953272"/>
            <a:ext cx="3623554" cy="2753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03680" y="2191901"/>
            <a:ext cx="3939706" cy="247197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25"/>
          <p:cNvSpPr/>
          <p:nvPr/>
        </p:nvSpPr>
        <p:spPr>
          <a:xfrm>
            <a:off x="3129319" y="2906645"/>
            <a:ext cx="162666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dirty="0" smtClean="0"/>
              <a:t>這</a:t>
            </a:r>
            <a:r>
              <a:rPr lang="zh-TW" altLang="en-US" dirty="0" smtClean="0"/>
              <a:t>裡是加大左右兩邊的邊距</a:t>
            </a:r>
            <a:r>
              <a:rPr dirty="0" smtClean="0"/>
              <a:t>。</a:t>
            </a:r>
            <a:endParaRPr dirty="0"/>
          </a:p>
        </p:txBody>
      </p:sp>
      <p:sp>
        <p:nvSpPr>
          <p:cNvPr id="8" name="Shape 126"/>
          <p:cNvSpPr/>
          <p:nvPr/>
        </p:nvSpPr>
        <p:spPr>
          <a:xfrm>
            <a:off x="3081127" y="4175387"/>
            <a:ext cx="149443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zh-TW" altLang="en-US" dirty="0" smtClean="0"/>
              <a:t>這裡是加大上下兩邊的邊距。</a:t>
            </a:r>
            <a:endParaRPr dirty="0"/>
          </a:p>
        </p:txBody>
      </p:sp>
      <p:sp>
        <p:nvSpPr>
          <p:cNvPr id="9" name="Shape 127"/>
          <p:cNvSpPr/>
          <p:nvPr/>
        </p:nvSpPr>
        <p:spPr>
          <a:xfrm>
            <a:off x="7526155" y="2438789"/>
            <a:ext cx="1494439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dirty="0" err="1" smtClean="0"/>
              <a:t>利用上方和左方的</a:t>
            </a:r>
            <a:r>
              <a:rPr lang="zh-TW" altLang="en-US" dirty="0" smtClean="0"/>
              <a:t>邊距，</a:t>
            </a:r>
            <a:r>
              <a:rPr dirty="0" err="1" smtClean="0"/>
              <a:t>把內容放置到右下角</a:t>
            </a:r>
            <a:r>
              <a:rPr dirty="0"/>
              <a:t>。</a:t>
            </a:r>
          </a:p>
        </p:txBody>
      </p:sp>
      <p:sp>
        <p:nvSpPr>
          <p:cNvPr id="13" name="內容版面配置區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616624"/>
          </a:xfrm>
        </p:spPr>
        <p:txBody>
          <a:bodyPr/>
          <a:lstStyle/>
          <a:p>
            <a:pPr lvl="0"/>
            <a:r>
              <a:rPr lang="zh-TW" altLang="en-US" dirty="0"/>
              <a:t>用</a:t>
            </a:r>
            <a:r>
              <a:rPr lang="en-US" altLang="zh-TW" dirty="0"/>
              <a:t>CSS</a:t>
            </a:r>
            <a:r>
              <a:rPr lang="zh-TW" altLang="en-US" dirty="0"/>
              <a:t>可以控制內容區域任一邊的邊距。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74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邊界</a:t>
            </a:r>
            <a:r>
              <a:rPr lang="en-US" altLang="zh-TW" dirty="0" smtClean="0"/>
              <a:t>(margin)  </a:t>
            </a:r>
            <a:r>
              <a:rPr lang="zh-TW" altLang="en-US" dirty="0" smtClean="0"/>
              <a:t>變化範例</a:t>
            </a:r>
            <a:endParaRPr lang="zh-TW" altLang="en-US" dirty="0"/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789" y="1702542"/>
            <a:ext cx="3870053" cy="291407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32"/>
          <p:cNvSpPr/>
          <p:nvPr/>
        </p:nvSpPr>
        <p:spPr>
          <a:xfrm>
            <a:off x="229821" y="2785130"/>
            <a:ext cx="149443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zh-TW" altLang="en-US" dirty="0" smtClean="0"/>
              <a:t>這裡是有寬大的上下邊界。</a:t>
            </a:r>
            <a:endParaRPr dirty="0"/>
          </a:p>
        </p:txBody>
      </p:sp>
      <p:pic>
        <p:nvPicPr>
          <p:cNvPr id="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9494" y="4498749"/>
            <a:ext cx="5388694" cy="216271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34"/>
          <p:cNvSpPr/>
          <p:nvPr/>
        </p:nvSpPr>
        <p:spPr>
          <a:xfrm>
            <a:off x="537789" y="5194417"/>
            <a:ext cx="179279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這裡是加入左右兩邊的邊界。</a:t>
            </a:r>
            <a:endParaRPr dirty="0"/>
          </a:p>
        </p:txBody>
      </p:sp>
      <p:pic>
        <p:nvPicPr>
          <p:cNvPr id="8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91674" y="1827924"/>
            <a:ext cx="3870053" cy="164944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36"/>
          <p:cNvSpPr/>
          <p:nvPr/>
        </p:nvSpPr>
        <p:spPr>
          <a:xfrm>
            <a:off x="4496855" y="1827924"/>
            <a:ext cx="1494439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dirty="0" err="1"/>
              <a:t>各邊的margin</a:t>
            </a:r>
            <a:r>
              <a:rPr dirty="0" err="1" smtClean="0"/>
              <a:t>也都可以設定成不一樣的值</a:t>
            </a:r>
            <a:r>
              <a:rPr lang="zh-TW" altLang="en-US" dirty="0" smtClean="0"/>
              <a:t>，</a:t>
            </a:r>
            <a:r>
              <a:rPr dirty="0" err="1" smtClean="0"/>
              <a:t>像這樣</a:t>
            </a:r>
            <a:r>
              <a:rPr dirty="0"/>
              <a:t>。</a:t>
            </a: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616624"/>
          </a:xfrm>
        </p:spPr>
        <p:txBody>
          <a:bodyPr/>
          <a:lstStyle/>
          <a:p>
            <a:r>
              <a:rPr lang="zh-TW" altLang="en-US" dirty="0" smtClean="0"/>
              <a:t>對於邊界也有同樣的控制權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7885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還可以</a:t>
            </a:r>
            <a:r>
              <a:rPr lang="en-US" altLang="zh-TW" dirty="0" smtClean="0"/>
              <a:t>…</a:t>
            </a:r>
            <a:r>
              <a:rPr lang="zh-TW" altLang="en-US" dirty="0" smtClean="0"/>
              <a:t>調整內文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FFFFFF"/>
                </a:solidFill>
              </a:rPr>
              <a:t>content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甚至有許多種控制寬度</a:t>
            </a:r>
            <a:r>
              <a:rPr lang="en-US" altLang="zh-TW" dirty="0" smtClean="0"/>
              <a:t>(width) </a:t>
            </a:r>
            <a:r>
              <a:rPr lang="zh-TW" altLang="en-US" dirty="0" smtClean="0"/>
              <a:t>、高度</a:t>
            </a:r>
            <a:r>
              <a:rPr lang="en-US" altLang="zh-TW" dirty="0" smtClean="0"/>
              <a:t>(</a:t>
            </a:r>
            <a:r>
              <a:rPr lang="en-US" altLang="zh-TW" dirty="0"/>
              <a:t>height</a:t>
            </a:r>
            <a:r>
              <a:rPr lang="en-US" altLang="zh-TW" dirty="0" smtClean="0"/>
              <a:t>)</a:t>
            </a:r>
            <a:r>
              <a:rPr lang="zh-TW" altLang="en-US" dirty="0" smtClean="0"/>
              <a:t>的方式。</a:t>
            </a:r>
            <a:endParaRPr lang="zh-TW" altLang="en-US" dirty="0"/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001" y="2503810"/>
            <a:ext cx="4350919" cy="2709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30470" y="1840313"/>
            <a:ext cx="2926719" cy="453068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141"/>
          <p:cNvSpPr/>
          <p:nvPr/>
        </p:nvSpPr>
        <p:spPr>
          <a:xfrm>
            <a:off x="218187" y="3956444"/>
            <a:ext cx="171009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dirty="0" err="1" smtClean="0"/>
              <a:t>這個</a:t>
            </a:r>
            <a:r>
              <a:rPr lang="zh-TW" altLang="en-US" dirty="0" smtClean="0"/>
              <a:t>是內容區域做的比較寬</a:t>
            </a:r>
            <a:r>
              <a:rPr dirty="0" smtClean="0"/>
              <a:t>。</a:t>
            </a:r>
            <a:endParaRPr dirty="0"/>
          </a:p>
        </p:txBody>
      </p:sp>
      <p:sp>
        <p:nvSpPr>
          <p:cNvPr id="7" name="Shape 142"/>
          <p:cNvSpPr/>
          <p:nvPr/>
        </p:nvSpPr>
        <p:spPr>
          <a:xfrm>
            <a:off x="7909386" y="3274659"/>
            <a:ext cx="106064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或是內容區域又瘦又長。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107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4000" b="1" cap="all">
                <a:solidFill>
                  <a:srgbClr val="FFFFFF"/>
                </a:solidFill>
              </a:rPr>
              <a:t>動動手</a:t>
            </a:r>
          </a:p>
        </p:txBody>
      </p:sp>
    </p:spTree>
    <p:extLst>
      <p:ext uri="{BB962C8B-B14F-4D97-AF65-F5344CB8AC3E}">
        <p14:creationId xmlns:p14="http://schemas.microsoft.com/office/powerpoint/2010/main" val="171372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03" y="2187517"/>
            <a:ext cx="3574090" cy="427519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很有風格的藍色段落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23" y="3703368"/>
            <a:ext cx="4668160" cy="3154632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打開</a:t>
            </a:r>
            <a:r>
              <a:rPr lang="en-US" altLang="zh-TW" dirty="0" smtClean="0"/>
              <a:t>lounge.html</a:t>
            </a:r>
            <a:r>
              <a:rPr lang="zh-TW" altLang="en-US" dirty="0" smtClean="0"/>
              <a:t>開始練習囉！我們要做到</a:t>
            </a:r>
            <a:r>
              <a:rPr lang="en-US" altLang="zh-TW" dirty="0" smtClean="0"/>
              <a:t>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/>
              <a:t>背景色是</a:t>
            </a:r>
            <a:r>
              <a:rPr lang="en-US" altLang="zh-TW" dirty="0"/>
              <a:t>aquamarine</a:t>
            </a:r>
            <a:r>
              <a:rPr lang="zh-TW" altLang="en-US" dirty="0" smtClean="0"/>
              <a:t>。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有圖片。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/>
              <a:t>左邊的</a:t>
            </a:r>
            <a:r>
              <a:rPr lang="en-US" altLang="zh-TW" dirty="0"/>
              <a:t>margin</a:t>
            </a:r>
            <a:r>
              <a:rPr lang="zh-TW" altLang="en-US" dirty="0"/>
              <a:t>內縮。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文字與邊框有段距離。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還有很潮的斷續</a:t>
            </a:r>
            <a:r>
              <a:rPr lang="en-US" altLang="zh-TW" dirty="0" smtClean="0"/>
              <a:t>(</a:t>
            </a:r>
            <a:r>
              <a:rPr lang="zh-TW" altLang="en-US" dirty="0" smtClean="0"/>
              <a:t>鋸齒</a:t>
            </a:r>
            <a:r>
              <a:rPr lang="en-US" altLang="zh-TW" dirty="0" smtClean="0"/>
              <a:t>)</a:t>
            </a:r>
            <a:r>
              <a:rPr lang="zh-TW" altLang="en-US" dirty="0" smtClean="0"/>
              <a:t>邊框。</a:t>
            </a:r>
            <a:endParaRPr lang="zh-TW" altLang="en-US" dirty="0"/>
          </a:p>
        </p:txBody>
      </p:sp>
      <p:cxnSp>
        <p:nvCxnSpPr>
          <p:cNvPr id="14" name="直線接點 13"/>
          <p:cNvCxnSpPr/>
          <p:nvPr/>
        </p:nvCxnSpPr>
        <p:spPr>
          <a:xfrm>
            <a:off x="5522976" y="4050792"/>
            <a:ext cx="640080" cy="140817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16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建立樣式表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124744"/>
            <a:ext cx="8782752" cy="5616624"/>
          </a:xfrm>
        </p:spPr>
        <p:txBody>
          <a:bodyPr/>
          <a:lstStyle/>
          <a:p>
            <a:r>
              <a:rPr lang="zh-TW" altLang="en-US" dirty="0" smtClean="0"/>
              <a:t>好像好多地方要設定，讓我們</a:t>
            </a:r>
            <a:r>
              <a:rPr lang="zh-TW" altLang="en-US" dirty="0"/>
              <a:t>一步一步來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en-US" altLang="zh-TW" b="1" dirty="0" smtClean="0"/>
              <a:t>Step1.</a:t>
            </a:r>
            <a:r>
              <a:rPr lang="zh-TW" altLang="en-US" dirty="0" smtClean="0"/>
              <a:t>把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檔案打開，並找到要編輯的段落「</a:t>
            </a:r>
            <a:r>
              <a:rPr lang="en-US" altLang="zh-TW" dirty="0" smtClean="0"/>
              <a:t>Our guarantee</a:t>
            </a:r>
            <a:r>
              <a:rPr lang="zh-TW" altLang="en-US" dirty="0" smtClean="0"/>
              <a:t>」。為它加上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屬性，值設為「</a:t>
            </a:r>
            <a:r>
              <a:rPr lang="en-US" altLang="zh-TW" dirty="0" smtClean="0"/>
              <a:t>guarantee</a:t>
            </a:r>
            <a:r>
              <a:rPr lang="zh-TW" altLang="en-US" dirty="0" smtClean="0"/>
              <a:t>」。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65" y="3188858"/>
            <a:ext cx="7078069" cy="2990347"/>
          </a:xfrm>
          <a:prstGeom prst="rect">
            <a:avLst/>
          </a:prstGeom>
        </p:spPr>
      </p:pic>
      <p:sp>
        <p:nvSpPr>
          <p:cNvPr id="5" name="Shape 132"/>
          <p:cNvSpPr/>
          <p:nvPr/>
        </p:nvSpPr>
        <p:spPr>
          <a:xfrm>
            <a:off x="4103069" y="3044842"/>
            <a:ext cx="2979723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回想一下，類型能讓我們單獨為這個段落設定樣式。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807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建立樣式表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124744"/>
            <a:ext cx="8782752" cy="5616624"/>
          </a:xfrm>
        </p:spPr>
        <p:txBody>
          <a:bodyPr/>
          <a:lstStyle/>
          <a:p>
            <a:pPr lvl="1"/>
            <a:r>
              <a:rPr lang="en-US" altLang="zh-TW" b="1" dirty="0" smtClean="0"/>
              <a:t>Step2.</a:t>
            </a:r>
            <a:r>
              <a:rPr lang="zh-TW" altLang="en-US" dirty="0" smtClean="0"/>
              <a:t>儲存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檔案，新增</a:t>
            </a:r>
            <a:r>
              <a:rPr lang="en-US" altLang="zh-TW" dirty="0" err="1" smtClean="0"/>
              <a:t>css</a:t>
            </a:r>
            <a:r>
              <a:rPr lang="zh-TW" altLang="en-US" dirty="0" smtClean="0"/>
              <a:t>檔案。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zh-TW" altLang="en-US" dirty="0" smtClean="0"/>
              <a:t>我們將為</a:t>
            </a:r>
            <a:r>
              <a:rPr lang="en-US" altLang="zh-TW" dirty="0" smtClean="0"/>
              <a:t>guarantee</a:t>
            </a:r>
            <a:r>
              <a:rPr lang="zh-TW" altLang="en-US" dirty="0" smtClean="0"/>
              <a:t>段落添加背景色彩與邊框。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91" y="2962570"/>
            <a:ext cx="4822582" cy="2102388"/>
          </a:xfrm>
          <a:prstGeom prst="rect">
            <a:avLst/>
          </a:prstGeom>
        </p:spPr>
      </p:pic>
      <p:sp>
        <p:nvSpPr>
          <p:cNvPr id="5" name="Shape 132"/>
          <p:cNvSpPr/>
          <p:nvPr/>
        </p:nvSpPr>
        <p:spPr>
          <a:xfrm>
            <a:off x="4873440" y="2459675"/>
            <a:ext cx="3523027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前三個特性將對屬性</a:t>
            </a:r>
            <a:r>
              <a:rPr lang="en-US" altLang="zh-TW" dirty="0" smtClean="0"/>
              <a:t>guarantee</a:t>
            </a:r>
            <a:r>
              <a:rPr lang="zh-TW" altLang="en-US" dirty="0" smtClean="0"/>
              <a:t>類型的元件加上邊框。</a:t>
            </a:r>
            <a:endParaRPr lang="en-US" altLang="zh-TW" dirty="0" smtClean="0"/>
          </a:p>
          <a:p>
            <a:pPr lvl="0"/>
            <a:r>
              <a:rPr lang="zh-TW" altLang="en-US" dirty="0" smtClean="0"/>
              <a:t>目前為止，此類型下只有這個段落</a:t>
            </a:r>
            <a:r>
              <a:rPr lang="zh-TW" altLang="en-US" sz="2000" dirty="0" smtClean="0"/>
              <a:t>。</a:t>
            </a:r>
            <a:endParaRPr dirty="0"/>
          </a:p>
        </p:txBody>
      </p:sp>
      <p:sp>
        <p:nvSpPr>
          <p:cNvPr id="6" name="Shape 132"/>
          <p:cNvSpPr/>
          <p:nvPr/>
        </p:nvSpPr>
        <p:spPr>
          <a:xfrm>
            <a:off x="5507811" y="3465465"/>
            <a:ext cx="352302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把邊框色彩設為黑色</a:t>
            </a:r>
            <a:r>
              <a:rPr lang="en-US" altLang="zh-TW" dirty="0" smtClean="0"/>
              <a:t>…</a:t>
            </a:r>
            <a:endParaRPr dirty="0"/>
          </a:p>
        </p:txBody>
      </p:sp>
      <p:sp>
        <p:nvSpPr>
          <p:cNvPr id="7" name="Shape 132"/>
          <p:cNvSpPr/>
          <p:nvPr/>
        </p:nvSpPr>
        <p:spPr>
          <a:xfrm>
            <a:off x="5620973" y="3844196"/>
            <a:ext cx="352302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邊框粗細為</a:t>
            </a:r>
            <a:r>
              <a:rPr lang="en-US" altLang="zh-TW" dirty="0" smtClean="0"/>
              <a:t>1</a:t>
            </a:r>
            <a:r>
              <a:rPr lang="zh-TW" altLang="en-US" dirty="0" smtClean="0"/>
              <a:t>像素</a:t>
            </a:r>
            <a:r>
              <a:rPr lang="en-US" altLang="zh-TW" dirty="0" smtClean="0"/>
              <a:t>…</a:t>
            </a:r>
            <a:endParaRPr dirty="0"/>
          </a:p>
        </p:txBody>
      </p:sp>
      <p:sp>
        <p:nvSpPr>
          <p:cNvPr id="8" name="Shape 132"/>
          <p:cNvSpPr/>
          <p:nvPr/>
        </p:nvSpPr>
        <p:spPr>
          <a:xfrm>
            <a:off x="5507811" y="4190318"/>
            <a:ext cx="352302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邊框風格為實心線。</a:t>
            </a:r>
            <a:endParaRPr dirty="0"/>
          </a:p>
        </p:txBody>
      </p:sp>
      <p:sp>
        <p:nvSpPr>
          <p:cNvPr id="9" name="Shape 132"/>
          <p:cNvSpPr/>
          <p:nvPr/>
        </p:nvSpPr>
        <p:spPr>
          <a:xfrm>
            <a:off x="4705807" y="4718110"/>
            <a:ext cx="352302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也為元件設定了背景色彩。如此有助於分辨邊距與邊界，也讓</a:t>
            </a:r>
            <a:r>
              <a:rPr lang="en-US" altLang="zh-TW" dirty="0" smtClean="0"/>
              <a:t>guarantee</a:t>
            </a:r>
            <a:r>
              <a:rPr lang="zh-TW" altLang="en-US" dirty="0" smtClean="0"/>
              <a:t>段落更有型。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599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本</a:t>
            </a:r>
            <a:r>
              <a:rPr lang="zh-TW" altLang="en-US" dirty="0"/>
              <a:t>章</a:t>
            </a:r>
            <a:r>
              <a:rPr lang="zh-TW" altLang="en-US" dirty="0" smtClean="0"/>
              <a:t>目標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16" y="1082168"/>
            <a:ext cx="2682472" cy="56834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向右箭號 2"/>
          <p:cNvSpPr/>
          <p:nvPr/>
        </p:nvSpPr>
        <p:spPr>
          <a:xfrm>
            <a:off x="4187952" y="3429000"/>
            <a:ext cx="768096" cy="585216"/>
          </a:xfrm>
          <a:prstGeom prst="rightArrow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512" y="1082168"/>
            <a:ext cx="2682472" cy="85470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96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看看結果</a:t>
            </a:r>
            <a:endParaRPr lang="zh-TW" altLang="en-US" dirty="0"/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100" y="1487813"/>
            <a:ext cx="8559800" cy="43960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66"/>
          <p:cNvSpPr/>
          <p:nvPr/>
        </p:nvSpPr>
        <p:spPr>
          <a:xfrm>
            <a:off x="1441214" y="1735602"/>
            <a:ext cx="348694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dirty="0" err="1" smtClean="0"/>
              <a:t>看起來這個段落</a:t>
            </a:r>
            <a:r>
              <a:rPr lang="zh-TW" altLang="en-US" dirty="0" smtClean="0"/>
              <a:t>周</a:t>
            </a:r>
            <a:r>
              <a:rPr lang="zh-TW" altLang="en-US" dirty="0"/>
              <a:t>圍</a:t>
            </a:r>
            <a:r>
              <a:rPr dirty="0" err="1" smtClean="0"/>
              <a:t>沒有</a:t>
            </a:r>
            <a:r>
              <a:rPr dirty="0" err="1"/>
              <a:t>padding</a:t>
            </a:r>
            <a:r>
              <a:rPr dirty="0" smtClean="0"/>
              <a:t>，</a:t>
            </a:r>
            <a:r>
              <a:rPr lang="zh-TW" altLang="en-US" dirty="0" smtClean="0"/>
              <a:t>文字與邊框之間</a:t>
            </a:r>
            <a:r>
              <a:rPr dirty="0" smtClean="0"/>
              <a:t>沒</a:t>
            </a:r>
            <a:r>
              <a:rPr lang="zh-TW" altLang="en-US" dirty="0" smtClean="0"/>
              <a:t>有空隙</a:t>
            </a:r>
            <a:r>
              <a:rPr dirty="0" smtClean="0"/>
              <a:t>。</a:t>
            </a:r>
            <a:endParaRPr dirty="0"/>
          </a:p>
        </p:txBody>
      </p:sp>
      <p:sp>
        <p:nvSpPr>
          <p:cNvPr id="6" name="Shape 167"/>
          <p:cNvSpPr/>
          <p:nvPr/>
        </p:nvSpPr>
        <p:spPr>
          <a:xfrm>
            <a:off x="1122719" y="5811286"/>
            <a:ext cx="2061970" cy="605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t>不過看得到上下有margin。</a:t>
            </a:r>
          </a:p>
        </p:txBody>
      </p:sp>
      <p:sp>
        <p:nvSpPr>
          <p:cNvPr id="7" name="Shape 168"/>
          <p:cNvSpPr/>
          <p:nvPr/>
        </p:nvSpPr>
        <p:spPr>
          <a:xfrm>
            <a:off x="6828907" y="5696986"/>
            <a:ext cx="229938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dirty="0" err="1"/>
              <a:t>左右似乎沒有margin</a:t>
            </a:r>
            <a:r>
              <a:rPr dirty="0"/>
              <a:t>。</a:t>
            </a:r>
          </a:p>
        </p:txBody>
      </p:sp>
      <p:pic>
        <p:nvPicPr>
          <p:cNvPr id="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9300" y="5299458"/>
            <a:ext cx="3434996" cy="11137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170"/>
          <p:cNvSpPr/>
          <p:nvPr/>
        </p:nvSpPr>
        <p:spPr>
          <a:xfrm>
            <a:off x="3865919" y="6390963"/>
            <a:ext cx="3170758" cy="364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t>用box model是這樣。</a:t>
            </a:r>
          </a:p>
        </p:txBody>
      </p:sp>
    </p:spTree>
    <p:extLst>
      <p:ext uri="{BB962C8B-B14F-4D97-AF65-F5344CB8AC3E}">
        <p14:creationId xmlns:p14="http://schemas.microsoft.com/office/powerpoint/2010/main" val="226859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還缺少什麼？</a:t>
            </a:r>
            <a:endParaRPr lang="zh-TW" altLang="en-US" dirty="0"/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84809"/>
            <a:ext cx="9144000" cy="388838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74"/>
          <p:cNvSpPr/>
          <p:nvPr/>
        </p:nvSpPr>
        <p:spPr>
          <a:xfrm>
            <a:off x="3815119" y="1023386"/>
            <a:ext cx="2061970" cy="644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dirty="0" err="1"/>
              <a:t>一定有加padding在content外</a:t>
            </a:r>
            <a:r>
              <a:rPr dirty="0"/>
              <a:t>。</a:t>
            </a:r>
          </a:p>
        </p:txBody>
      </p:sp>
      <p:sp>
        <p:nvSpPr>
          <p:cNvPr id="6" name="Shape 175"/>
          <p:cNvSpPr/>
          <p:nvPr/>
        </p:nvSpPr>
        <p:spPr>
          <a:xfrm>
            <a:off x="716319" y="5252486"/>
            <a:ext cx="2061970" cy="5671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dirty="0" err="1"/>
              <a:t>邊界有點特別，要想一下</a:t>
            </a:r>
            <a:r>
              <a:rPr dirty="0"/>
              <a:t>。</a:t>
            </a:r>
          </a:p>
        </p:txBody>
      </p:sp>
      <p:sp>
        <p:nvSpPr>
          <p:cNvPr id="7" name="Shape 176"/>
          <p:cNvSpPr/>
          <p:nvPr/>
        </p:nvSpPr>
        <p:spPr>
          <a:xfrm>
            <a:off x="3713519" y="5252486"/>
            <a:ext cx="2061970" cy="605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t>margin的大小比一般的段落來得大。</a:t>
            </a:r>
          </a:p>
        </p:txBody>
      </p:sp>
    </p:spTree>
    <p:extLst>
      <p:ext uri="{BB962C8B-B14F-4D97-AF65-F5344CB8AC3E}">
        <p14:creationId xmlns:p14="http://schemas.microsoft.com/office/powerpoint/2010/main" val="105654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51" y="3899248"/>
            <a:ext cx="7117697" cy="290347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添加</a:t>
            </a:r>
            <a:r>
              <a:rPr lang="en-US" altLang="zh-TW" dirty="0">
                <a:solidFill>
                  <a:srgbClr val="FFFFFF"/>
                </a:solidFill>
              </a:rPr>
              <a:t>padding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CSS</a:t>
            </a:r>
            <a:r>
              <a:rPr lang="zh-TW" altLang="en-US" dirty="0" smtClean="0"/>
              <a:t>有個</a:t>
            </a:r>
            <a:r>
              <a:rPr lang="en-US" altLang="zh-TW" sz="2800" dirty="0" smtClean="0"/>
              <a:t>padding</a:t>
            </a:r>
            <a:r>
              <a:rPr lang="zh-TW" altLang="en-US" sz="2800" dirty="0" smtClean="0"/>
              <a:t>特性，用於設置內容四邊的邊距。</a:t>
            </a:r>
            <a:endParaRPr lang="en-US" altLang="zh-TW" sz="2800" dirty="0" smtClean="0"/>
          </a:p>
          <a:p>
            <a:r>
              <a:rPr lang="zh-TW" altLang="en-US" sz="2800" dirty="0" smtClean="0"/>
              <a:t>設定時可用像素或百分比。</a:t>
            </a:r>
            <a:endParaRPr lang="zh-TW" altLang="en-US" dirty="0"/>
          </a:p>
        </p:txBody>
      </p:sp>
      <p:sp>
        <p:nvSpPr>
          <p:cNvPr id="4" name="Shape 179"/>
          <p:cNvSpPr/>
          <p:nvPr/>
        </p:nvSpPr>
        <p:spPr>
          <a:xfrm>
            <a:off x="603504" y="2350008"/>
            <a:ext cx="3383280" cy="1183639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45718" tIns="45718" rIns="45718" bIns="45718">
            <a:spAutoFit/>
          </a:bodyPr>
          <a:lstStyle/>
          <a:p>
            <a:pPr lvl="1" indent="228600">
              <a:spcBef>
                <a:spcPts val="600"/>
              </a:spcBef>
            </a:pPr>
            <a:r>
              <a:rPr sz="1400" b="1" dirty="0">
                <a:latin typeface="微軟正黑體"/>
                <a:ea typeface="微軟正黑體"/>
                <a:cs typeface="微軟正黑體"/>
                <a:sym typeface="微軟正黑體"/>
              </a:rPr>
              <a:t>.guarantee {</a:t>
            </a:r>
          </a:p>
          <a:p>
            <a:pPr lvl="2" indent="457200">
              <a:spcBef>
                <a:spcPts val="600"/>
              </a:spcBef>
            </a:pPr>
            <a:r>
              <a:rPr sz="1400" b="1" dirty="0">
                <a:latin typeface="微軟正黑體"/>
                <a:ea typeface="微軟正黑體"/>
                <a:cs typeface="微軟正黑體"/>
                <a:sym typeface="微軟正黑體"/>
              </a:rPr>
              <a:t>/*…*/</a:t>
            </a:r>
          </a:p>
          <a:p>
            <a:pPr lvl="2" indent="457200">
              <a:spcBef>
                <a:spcPts val="600"/>
              </a:spcBef>
            </a:pPr>
            <a:r>
              <a:rPr sz="1400" b="1" dirty="0">
                <a:latin typeface="微軟正黑體"/>
                <a:ea typeface="微軟正黑體"/>
                <a:cs typeface="微軟正黑體"/>
                <a:sym typeface="微軟正黑體"/>
              </a:rPr>
              <a:t>padding: 25px;</a:t>
            </a:r>
          </a:p>
          <a:p>
            <a:pPr lvl="1" indent="228600">
              <a:spcBef>
                <a:spcPts val="600"/>
              </a:spcBef>
            </a:pPr>
            <a:r>
              <a:rPr sz="1400" b="1" dirty="0">
                <a:latin typeface="微軟正黑體"/>
                <a:ea typeface="微軟正黑體"/>
                <a:cs typeface="微軟正黑體"/>
                <a:sym typeface="微軟正黑體"/>
              </a:rPr>
              <a:t>}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0167" y="2640308"/>
            <a:ext cx="621846" cy="466385"/>
          </a:xfrm>
          <a:prstGeom prst="rect">
            <a:avLst/>
          </a:prstGeom>
        </p:spPr>
      </p:pic>
      <p:sp>
        <p:nvSpPr>
          <p:cNvPr id="6" name="Shape 181"/>
          <p:cNvSpPr/>
          <p:nvPr/>
        </p:nvSpPr>
        <p:spPr>
          <a:xfrm>
            <a:off x="4732012" y="2551352"/>
            <a:ext cx="326898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將內容四邊均設定寬</a:t>
            </a:r>
            <a:r>
              <a:rPr lang="en-US" altLang="zh-TW" dirty="0" smtClean="0"/>
              <a:t>25</a:t>
            </a:r>
            <a:r>
              <a:rPr lang="zh-TW" altLang="en-US" dirty="0" smtClean="0"/>
              <a:t>像素的邊距。</a:t>
            </a:r>
            <a:r>
              <a:rPr lang="en-US" altLang="zh-TW" dirty="0" smtClean="0"/>
              <a:t>(</a:t>
            </a:r>
            <a:r>
              <a:rPr lang="zh-TW" altLang="en-US" dirty="0" smtClean="0"/>
              <a:t>四邊為上、下、左、右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dirty="0"/>
          </a:p>
        </p:txBody>
      </p:sp>
      <p:sp>
        <p:nvSpPr>
          <p:cNvPr id="8" name="Shape 181"/>
          <p:cNvSpPr/>
          <p:nvPr/>
        </p:nvSpPr>
        <p:spPr>
          <a:xfrm>
            <a:off x="1876029" y="3772204"/>
            <a:ext cx="1709987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現在</a:t>
            </a:r>
            <a:r>
              <a:rPr dirty="0" err="1" smtClean="0"/>
              <a:t>四邊</a:t>
            </a:r>
            <a:r>
              <a:rPr lang="zh-TW" altLang="en-US" dirty="0" smtClean="0"/>
              <a:t>都增加</a:t>
            </a:r>
            <a:r>
              <a:rPr dirty="0" smtClean="0"/>
              <a:t>padding</a:t>
            </a:r>
            <a:r>
              <a:rPr lang="zh-TW" altLang="en-US" dirty="0" smtClean="0"/>
              <a:t>為</a:t>
            </a:r>
            <a:r>
              <a:rPr dirty="0" smtClean="0"/>
              <a:t>25px</a:t>
            </a:r>
            <a:r>
              <a:rPr dirty="0"/>
              <a:t>。</a:t>
            </a:r>
          </a:p>
        </p:txBody>
      </p:sp>
      <p:sp>
        <p:nvSpPr>
          <p:cNvPr id="9" name="Shape 182"/>
          <p:cNvSpPr/>
          <p:nvPr/>
        </p:nvSpPr>
        <p:spPr>
          <a:xfrm>
            <a:off x="5210524" y="3803230"/>
            <a:ext cx="368195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請注意到背景色彩舖在內容與邊距區域中。但不會延伸到邊界的區域裡。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4134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2" y="3648748"/>
            <a:ext cx="7422523" cy="317781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添加</a:t>
            </a:r>
            <a:r>
              <a:rPr lang="en-US" altLang="zh-TW" dirty="0">
                <a:solidFill>
                  <a:srgbClr val="FFFFFF"/>
                </a:solidFill>
              </a:rPr>
              <a:t>margin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與</a:t>
            </a:r>
            <a:r>
              <a:rPr lang="en-US" altLang="zh-TW" sz="2800" dirty="0" smtClean="0"/>
              <a:t>padding</a:t>
            </a:r>
            <a:r>
              <a:rPr lang="zh-TW" altLang="en-US" sz="2800" dirty="0" smtClean="0"/>
              <a:t>特性相似，用於設置內容四邊的邊界。</a:t>
            </a:r>
            <a:endParaRPr lang="en-US" altLang="zh-TW" sz="2800" dirty="0" smtClean="0"/>
          </a:p>
        </p:txBody>
      </p:sp>
      <p:sp>
        <p:nvSpPr>
          <p:cNvPr id="10" name="Shape 179"/>
          <p:cNvSpPr/>
          <p:nvPr/>
        </p:nvSpPr>
        <p:spPr>
          <a:xfrm>
            <a:off x="658368" y="1920240"/>
            <a:ext cx="3383280" cy="1477323"/>
          </a:xfrm>
          <a:prstGeom prst="rect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45718" tIns="45718" rIns="45718" bIns="45718">
            <a:spAutoFit/>
          </a:bodyPr>
          <a:lstStyle/>
          <a:p>
            <a:pPr lvl="1" indent="228600">
              <a:spcBef>
                <a:spcPts val="600"/>
              </a:spcBef>
            </a:pPr>
            <a:r>
              <a:rPr lang="en-US" altLang="zh-TW" sz="1400" b="1" dirty="0">
                <a:latin typeface="微軟正黑體"/>
                <a:ea typeface="微軟正黑體"/>
                <a:cs typeface="微軟正黑體"/>
                <a:sym typeface="微軟正黑體"/>
              </a:rPr>
              <a:t>.guarantee {</a:t>
            </a:r>
          </a:p>
          <a:p>
            <a:pPr lvl="2" indent="457200">
              <a:spcBef>
                <a:spcPts val="600"/>
              </a:spcBef>
            </a:pPr>
            <a:r>
              <a:rPr lang="en-US" altLang="zh-TW" sz="1400" b="1" dirty="0" smtClean="0">
                <a:latin typeface="微軟正黑體"/>
                <a:ea typeface="微軟正黑體"/>
                <a:cs typeface="微軟正黑體"/>
                <a:sym typeface="微軟正黑體"/>
              </a:rPr>
              <a:t>/*…*/</a:t>
            </a:r>
            <a:endParaRPr lang="en-US" altLang="zh-TW" sz="1400" b="1" dirty="0"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lvl="2" indent="457200">
              <a:spcBef>
                <a:spcPts val="600"/>
              </a:spcBef>
            </a:pPr>
            <a:r>
              <a:rPr lang="en-US" altLang="zh-TW" sz="1400" b="1" dirty="0">
                <a:latin typeface="微軟正黑體"/>
                <a:ea typeface="微軟正黑體"/>
                <a:cs typeface="微軟正黑體"/>
                <a:sym typeface="微軟正黑體"/>
              </a:rPr>
              <a:t>padding: 25px;</a:t>
            </a:r>
          </a:p>
          <a:p>
            <a:pPr lvl="2" indent="457200">
              <a:spcBef>
                <a:spcPts val="600"/>
              </a:spcBef>
            </a:pPr>
            <a:r>
              <a:rPr lang="en-US" altLang="zh-TW" sz="1400" b="1" dirty="0">
                <a:latin typeface="微軟正黑體"/>
                <a:ea typeface="微軟正黑體"/>
                <a:cs typeface="微軟正黑體"/>
                <a:sym typeface="微軟正黑體"/>
              </a:rPr>
              <a:t>margin: 30px;</a:t>
            </a:r>
          </a:p>
          <a:p>
            <a:pPr lvl="1" indent="228600">
              <a:spcBef>
                <a:spcPts val="600"/>
              </a:spcBef>
            </a:pPr>
            <a:r>
              <a:rPr lang="en-US" altLang="zh-TW" sz="1400" b="1" dirty="0">
                <a:latin typeface="微軟正黑體"/>
                <a:ea typeface="微軟正黑體"/>
                <a:cs typeface="微軟正黑體"/>
                <a:sym typeface="微軟正黑體"/>
              </a:rPr>
              <a:t>}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031" y="2210540"/>
            <a:ext cx="621846" cy="466385"/>
          </a:xfrm>
          <a:prstGeom prst="rect">
            <a:avLst/>
          </a:prstGeom>
        </p:spPr>
      </p:pic>
      <p:sp>
        <p:nvSpPr>
          <p:cNvPr id="13" name="Shape 181"/>
          <p:cNvSpPr/>
          <p:nvPr/>
        </p:nvSpPr>
        <p:spPr>
          <a:xfrm>
            <a:off x="4786876" y="2121584"/>
            <a:ext cx="326898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將內容四邊均設定寬</a:t>
            </a:r>
            <a:r>
              <a:rPr lang="en-US" altLang="zh-TW" dirty="0" smtClean="0"/>
              <a:t>30</a:t>
            </a:r>
            <a:r>
              <a:rPr lang="zh-TW" altLang="en-US" dirty="0" smtClean="0"/>
              <a:t>像素的邊界。</a:t>
            </a:r>
            <a:r>
              <a:rPr lang="en-US" altLang="zh-TW" dirty="0" smtClean="0"/>
              <a:t>(</a:t>
            </a:r>
            <a:r>
              <a:rPr lang="zh-TW" altLang="en-US" dirty="0" smtClean="0"/>
              <a:t>四邊為上、下、左、右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dirty="0"/>
          </a:p>
        </p:txBody>
      </p:sp>
      <p:sp>
        <p:nvSpPr>
          <p:cNvPr id="15" name="Shape 187"/>
          <p:cNvSpPr/>
          <p:nvPr/>
        </p:nvSpPr>
        <p:spPr>
          <a:xfrm>
            <a:off x="4041648" y="3508905"/>
            <a:ext cx="333756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現在</a:t>
            </a:r>
            <a:r>
              <a:rPr dirty="0" smtClean="0"/>
              <a:t>四邊都增加</a:t>
            </a:r>
            <a:r>
              <a:rPr lang="en-US" dirty="0"/>
              <a:t>margin</a:t>
            </a:r>
            <a:r>
              <a:rPr dirty="0" smtClean="0"/>
              <a:t>為</a:t>
            </a:r>
            <a:r>
              <a:rPr dirty="0"/>
              <a:t>30px。</a:t>
            </a:r>
          </a:p>
        </p:txBody>
      </p:sp>
    </p:spTree>
    <p:extLst>
      <p:ext uri="{BB962C8B-B14F-4D97-AF65-F5344CB8AC3E}">
        <p14:creationId xmlns:p14="http://schemas.microsoft.com/office/powerpoint/2010/main" val="3444108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為背景加上</a:t>
            </a:r>
            <a:r>
              <a:rPr lang="zh-TW" altLang="en-US" dirty="0" smtClean="0"/>
              <a:t>圖片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一圖勝千言萬語</a:t>
            </a:r>
            <a:endParaRPr lang="zh-TW" altLang="en-US" dirty="0"/>
          </a:p>
        </p:txBody>
      </p:sp>
      <p:pic>
        <p:nvPicPr>
          <p:cNvPr id="4098" name="Picture 2" descr="http://images.visitcanberra.com.au/images/canberra_hero_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541" y="692696"/>
            <a:ext cx="5620172" cy="2810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29514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加入背景圖片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距離完成越來越近了！還剩下加入圖片與處理邊框</a:t>
            </a:r>
            <a:r>
              <a:rPr lang="en-US" altLang="zh-TW" dirty="0" smtClean="0"/>
              <a:t>(</a:t>
            </a:r>
            <a:r>
              <a:rPr lang="zh-TW" altLang="en-US" dirty="0" smtClean="0"/>
              <a:t>目前還是黑色實線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images</a:t>
            </a:r>
            <a:r>
              <a:rPr lang="zh-TW" altLang="en-US" dirty="0" smtClean="0"/>
              <a:t>裡，找到名為「</a:t>
            </a:r>
            <a:r>
              <a:rPr lang="en-US" altLang="zh-TW" dirty="0"/>
              <a:t>background.gif</a:t>
            </a:r>
            <a:r>
              <a:rPr lang="zh-TW" altLang="en-US" dirty="0" smtClean="0"/>
              <a:t>」的</a:t>
            </a:r>
            <a:r>
              <a:rPr lang="en-US" altLang="zh-TW" dirty="0" smtClean="0"/>
              <a:t>GIF</a:t>
            </a:r>
            <a:r>
              <a:rPr lang="zh-TW" altLang="en-US" dirty="0" smtClean="0"/>
              <a:t>檔。</a:t>
            </a:r>
            <a:endParaRPr lang="zh-TW" altLang="en-US" dirty="0"/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556" y="2822908"/>
            <a:ext cx="5137593" cy="287134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92"/>
          <p:cNvSpPr/>
          <p:nvPr/>
        </p:nvSpPr>
        <p:spPr>
          <a:xfrm>
            <a:off x="5903149" y="3150584"/>
            <a:ext cx="2659849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這個背景圖是很簡單的白色去背，放在透明背景上。</a:t>
            </a:r>
            <a:endParaRPr lang="en-US" altLang="zh-TW" dirty="0" smtClean="0"/>
          </a:p>
          <a:p>
            <a:pPr lvl="0"/>
            <a:r>
              <a:rPr lang="zh-TW" altLang="en-US" dirty="0" smtClean="0"/>
              <a:t>請注意，圖案邊緣做了配合藍綠色的柔化效果。</a:t>
            </a:r>
            <a:endParaRPr dirty="0"/>
          </a:p>
        </p:txBody>
      </p:sp>
      <p:sp>
        <p:nvSpPr>
          <p:cNvPr id="6" name="圓角矩形 5"/>
          <p:cNvSpPr/>
          <p:nvPr/>
        </p:nvSpPr>
        <p:spPr>
          <a:xfrm>
            <a:off x="1956816" y="5927804"/>
            <a:ext cx="6080760" cy="71323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現在只需要把圖像放到段落元件裡，對吧？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</a:rPr>
              <a:t>有什麼方式呢？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497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比較放入圖片的方式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中加入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img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這是替在網頁中的圖像位置安排。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通常用於容納具有更重要角色的圖像，像是相片或</a:t>
            </a:r>
            <a:r>
              <a:rPr lang="en-US" altLang="zh-TW" dirty="0" smtClean="0"/>
              <a:t>logo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600" dirty="0"/>
              <a:t>&lt;</a:t>
            </a:r>
            <a:r>
              <a:rPr lang="en-US" altLang="zh-TW" sz="1600" dirty="0" err="1"/>
              <a:t>img</a:t>
            </a:r>
            <a:r>
              <a:rPr lang="en-US" altLang="zh-TW" sz="1600" dirty="0"/>
              <a:t> </a:t>
            </a:r>
            <a:r>
              <a:rPr lang="en-US" altLang="zh-TW" sz="1600" dirty="0" err="1"/>
              <a:t>src</a:t>
            </a:r>
            <a:r>
              <a:rPr lang="en-US" altLang="zh-TW" sz="1600" dirty="0" smtClean="0"/>
              <a:t>="</a:t>
            </a:r>
            <a:r>
              <a:rPr lang="zh-TW" altLang="en-US" sz="1600" dirty="0"/>
              <a:t>指定一串相對路徑</a:t>
            </a:r>
            <a:r>
              <a:rPr lang="en-US" altLang="zh-TW" sz="1600" dirty="0"/>
              <a:t>URL</a:t>
            </a:r>
            <a:r>
              <a:rPr lang="zh-TW" altLang="en-US" sz="1600" dirty="0"/>
              <a:t>，或完整</a:t>
            </a:r>
            <a:r>
              <a:rPr lang="en-US" altLang="zh-TW" sz="1600" dirty="0"/>
              <a:t>URL-http://...</a:t>
            </a:r>
            <a:r>
              <a:rPr lang="en-US" altLang="zh-TW" sz="1600" dirty="0" smtClean="0"/>
              <a:t>" </a:t>
            </a:r>
            <a:r>
              <a:rPr lang="en-US" altLang="zh-TW" sz="1600" dirty="0"/>
              <a:t>alt="Head First Lounge</a:t>
            </a:r>
            <a:r>
              <a:rPr lang="en-US" altLang="zh-TW" sz="1600" dirty="0" smtClean="0"/>
              <a:t>"&gt;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CSS</a:t>
            </a:r>
            <a:r>
              <a:rPr lang="zh-TW" altLang="en-US" dirty="0" smtClean="0"/>
              <a:t>特定元件中，加入</a:t>
            </a:r>
            <a:r>
              <a:rPr lang="en-US" altLang="zh-TW" dirty="0" smtClean="0"/>
              <a:t>background-image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這是只能設置元件的背景圖像。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當更改是單純的外觀元素，例如文章段落。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1600" dirty="0" err="1" smtClean="0"/>
              <a:t>background-image:url</a:t>
            </a:r>
            <a:r>
              <a:rPr lang="en-US" altLang="zh-TW" sz="1600" dirty="0" smtClean="0"/>
              <a:t>(</a:t>
            </a:r>
            <a:r>
              <a:rPr lang="zh-TW" altLang="en-US" sz="1600" dirty="0" smtClean="0"/>
              <a:t>指定一串相對路徑</a:t>
            </a:r>
            <a:r>
              <a:rPr lang="en-US" altLang="zh-TW" sz="1600" dirty="0" smtClean="0"/>
              <a:t>URL</a:t>
            </a:r>
            <a:r>
              <a:rPr lang="zh-TW" altLang="en-US" sz="1600" dirty="0" smtClean="0"/>
              <a:t>，或完整</a:t>
            </a:r>
            <a:r>
              <a:rPr lang="en-US" altLang="zh-TW" sz="1600" dirty="0" smtClean="0"/>
              <a:t>URL</a:t>
            </a:r>
            <a:r>
              <a:rPr lang="en-US" altLang="zh-TW" sz="1600" dirty="0"/>
              <a:t>-</a:t>
            </a:r>
            <a:r>
              <a:rPr lang="en-US" altLang="zh-TW" sz="1600" dirty="0" smtClean="0"/>
              <a:t>http://...);</a:t>
            </a:r>
          </a:p>
        </p:txBody>
      </p:sp>
    </p:spTree>
    <p:extLst>
      <p:ext uri="{BB962C8B-B14F-4D97-AF65-F5344CB8AC3E}">
        <p14:creationId xmlns:p14="http://schemas.microsoft.com/office/powerpoint/2010/main" val="3577138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為</a:t>
            </a:r>
            <a:r>
              <a:rPr lang="en-US" altLang="zh-TW" dirty="0" smtClean="0"/>
              <a:t>lounge</a:t>
            </a:r>
            <a:r>
              <a:rPr lang="zh-TW" altLang="en-US" dirty="0" smtClean="0"/>
              <a:t>加上背景圖像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瞭解上一頁說明後</a:t>
            </a:r>
            <a:r>
              <a:rPr lang="en-US" altLang="zh-TW" dirty="0" smtClean="0"/>
              <a:t>..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將</a:t>
            </a:r>
            <a:r>
              <a:rPr lang="en-US" altLang="zh-TW" dirty="0" smtClean="0"/>
              <a:t>guarantee</a:t>
            </a:r>
            <a:r>
              <a:rPr lang="zh-TW" altLang="en-US" dirty="0"/>
              <a:t>區域調整</a:t>
            </a:r>
            <a:r>
              <a:rPr lang="en-US" altLang="zh-TW" dirty="0"/>
              <a:t>line-height</a:t>
            </a:r>
            <a:r>
              <a:rPr lang="zh-TW" altLang="en-US" dirty="0"/>
              <a:t>，字型，顏色。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將</a:t>
            </a:r>
            <a:r>
              <a:rPr lang="en-US" altLang="zh-TW" dirty="0" smtClean="0"/>
              <a:t>guarantee</a:t>
            </a:r>
            <a:r>
              <a:rPr lang="zh-TW" altLang="en-US" dirty="0"/>
              <a:t>區域</a:t>
            </a:r>
            <a:r>
              <a:rPr lang="zh-TW" altLang="en-US" dirty="0" smtClean="0"/>
              <a:t>加上「</a:t>
            </a:r>
            <a:r>
              <a:rPr lang="en-US" altLang="zh-TW" dirty="0"/>
              <a:t>background.gif</a:t>
            </a:r>
            <a:r>
              <a:rPr lang="zh-TW" altLang="en-US" dirty="0" smtClean="0"/>
              <a:t>」背景圖。</a:t>
            </a:r>
            <a:endParaRPr lang="zh-TW" altLang="en-US" dirty="0"/>
          </a:p>
          <a:p>
            <a:pPr>
              <a:buFont typeface="Wingdings" panose="05000000000000000000" pitchFamily="2" charset="2"/>
              <a:buChar char="Ø"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012" y="2599027"/>
            <a:ext cx="4300339" cy="3897968"/>
          </a:xfrm>
          <a:prstGeom prst="rect">
            <a:avLst/>
          </a:prstGeom>
        </p:spPr>
      </p:pic>
      <p:sp>
        <p:nvSpPr>
          <p:cNvPr id="6" name="Shape 198"/>
          <p:cNvSpPr/>
          <p:nvPr/>
        </p:nvSpPr>
        <p:spPr>
          <a:xfrm>
            <a:off x="521208" y="4179973"/>
            <a:ext cx="3346703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這是位在背景的星狀圖案。</a:t>
            </a:r>
            <a:endParaRPr lang="en-US" altLang="zh-TW" dirty="0" smtClean="0"/>
          </a:p>
          <a:p>
            <a:pPr lvl="0"/>
            <a:r>
              <a:rPr lang="zh-TW" altLang="en-US" dirty="0" smtClean="0"/>
              <a:t>請注意它位在背景色彩之上，而因為採用透明背景，才會露出底下的背景色彩。</a:t>
            </a:r>
            <a:endParaRPr dirty="0"/>
          </a:p>
        </p:txBody>
      </p:sp>
      <p:sp>
        <p:nvSpPr>
          <p:cNvPr id="7" name="Shape 199"/>
          <p:cNvSpPr/>
          <p:nvPr/>
        </p:nvSpPr>
        <p:spPr>
          <a:xfrm>
            <a:off x="1179576" y="5665998"/>
            <a:ext cx="307238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背景圖像與背景色彩一樣。</a:t>
            </a:r>
            <a:endParaRPr lang="en-US" altLang="zh-TW" dirty="0" smtClean="0"/>
          </a:p>
          <a:p>
            <a:pPr lvl="0"/>
            <a:r>
              <a:rPr lang="zh-TW" altLang="en-US" dirty="0" smtClean="0"/>
              <a:t>只出現在內容與邊距區域，不會超出邊框，進入邊界的範圍。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5628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來修正重複的背景圖像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只設定了</a:t>
            </a:r>
            <a:r>
              <a:rPr lang="en-US" altLang="zh-TW" dirty="0" smtClean="0"/>
              <a:t>background-image</a:t>
            </a:r>
            <a:r>
              <a:rPr lang="zh-TW" altLang="en-US" dirty="0" smtClean="0"/>
              <a:t>發現它會讓圖像重複！</a:t>
            </a:r>
            <a:endParaRPr lang="en-US" altLang="zh-TW" dirty="0" smtClean="0"/>
          </a:p>
          <a:p>
            <a:r>
              <a:rPr lang="zh-TW" altLang="en-US" dirty="0" smtClean="0"/>
              <a:t>因為這是預設，你還需要再設定一些值讓它不要重複。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89" y="3075385"/>
            <a:ext cx="8081711" cy="1554615"/>
          </a:xfrm>
          <a:prstGeom prst="rect">
            <a:avLst/>
          </a:prstGeom>
        </p:spPr>
      </p:pic>
      <p:sp>
        <p:nvSpPr>
          <p:cNvPr id="5" name="Shape 198"/>
          <p:cNvSpPr/>
          <p:nvPr/>
        </p:nvSpPr>
        <p:spPr>
          <a:xfrm>
            <a:off x="3826825" y="4113426"/>
            <a:ext cx="144475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我們想讓圖像位在左上角。</a:t>
            </a:r>
            <a:endParaRPr dirty="0"/>
          </a:p>
        </p:txBody>
      </p:sp>
      <p:sp>
        <p:nvSpPr>
          <p:cNvPr id="6" name="Shape 198"/>
          <p:cNvSpPr/>
          <p:nvPr/>
        </p:nvSpPr>
        <p:spPr>
          <a:xfrm>
            <a:off x="5996148" y="3629383"/>
            <a:ext cx="117274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我們希望背景圖像不要重複出現。</a:t>
            </a:r>
            <a:endParaRPr dirty="0"/>
          </a:p>
        </p:txBody>
      </p:sp>
      <p:sp>
        <p:nvSpPr>
          <p:cNvPr id="7" name="Shape 198"/>
          <p:cNvSpPr/>
          <p:nvPr/>
        </p:nvSpPr>
        <p:spPr>
          <a:xfrm>
            <a:off x="7367748" y="3139393"/>
            <a:ext cx="132588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我們要加入兩個新特性。</a:t>
            </a:r>
            <a:endParaRPr dirty="0"/>
          </a:p>
        </p:txBody>
      </p:sp>
      <p:sp>
        <p:nvSpPr>
          <p:cNvPr id="8" name="矩形 7"/>
          <p:cNvSpPr/>
          <p:nvPr/>
        </p:nvSpPr>
        <p:spPr>
          <a:xfrm>
            <a:off x="-214824" y="2352110"/>
            <a:ext cx="4572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228600">
              <a:spcBef>
                <a:spcPts val="600"/>
              </a:spcBef>
            </a:pPr>
            <a:r>
              <a:rPr lang="en-US" altLang="zh-TW" b="1" dirty="0">
                <a:latin typeface="微軟正黑體"/>
                <a:ea typeface="微軟正黑體"/>
                <a:cs typeface="微軟正黑體"/>
                <a:sym typeface="微軟正黑體"/>
              </a:rPr>
              <a:t>.guarantee {</a:t>
            </a:r>
          </a:p>
          <a:p>
            <a:pPr lvl="2" indent="457200">
              <a:spcBef>
                <a:spcPts val="600"/>
              </a:spcBef>
            </a:pPr>
            <a:r>
              <a:rPr lang="en-US" altLang="zh-TW" b="1" dirty="0" smtClean="0">
                <a:latin typeface="微軟正黑體"/>
                <a:ea typeface="微軟正黑體"/>
                <a:cs typeface="微軟正黑體"/>
                <a:sym typeface="微軟正黑體"/>
              </a:rPr>
              <a:t>/*…*/</a:t>
            </a:r>
          </a:p>
          <a:p>
            <a:pPr lvl="2" indent="457200">
              <a:spcBef>
                <a:spcPts val="600"/>
              </a:spcBef>
            </a:pPr>
            <a:endParaRPr lang="en-US" altLang="zh-TW" b="1" dirty="0" smtClean="0"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lvl="2" indent="457200">
              <a:spcBef>
                <a:spcPts val="600"/>
              </a:spcBef>
            </a:pPr>
            <a:endParaRPr lang="en-US" altLang="zh-TW" b="1" dirty="0"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lvl="2" indent="457200">
              <a:spcBef>
                <a:spcPts val="600"/>
              </a:spcBef>
            </a:pPr>
            <a:endParaRPr lang="en-US" altLang="zh-TW" b="1" dirty="0" smtClean="0"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lvl="2" indent="457200">
              <a:spcBef>
                <a:spcPts val="600"/>
              </a:spcBef>
            </a:pPr>
            <a:endParaRPr lang="en-US" altLang="zh-TW" b="1" dirty="0"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indent="457200">
              <a:spcBef>
                <a:spcPts val="600"/>
              </a:spcBef>
            </a:pPr>
            <a:r>
              <a:rPr lang="zh-TW" altLang="en-US" b="1" dirty="0" smtClean="0">
                <a:latin typeface="微軟正黑體"/>
                <a:ea typeface="微軟正黑體"/>
                <a:cs typeface="微軟正黑體"/>
                <a:sym typeface="微軟正黑體"/>
              </a:rPr>
              <a:t>     </a:t>
            </a:r>
            <a:r>
              <a:rPr lang="en-US" altLang="zh-TW" b="1" dirty="0" smtClean="0">
                <a:latin typeface="微軟正黑體"/>
                <a:ea typeface="微軟正黑體"/>
                <a:cs typeface="微軟正黑體"/>
                <a:sym typeface="微軟正黑體"/>
              </a:rPr>
              <a:t>}</a:t>
            </a:r>
            <a:endParaRPr lang="en-US" altLang="zh-TW" b="1" dirty="0"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69731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設定背景的兩個新</a:t>
            </a:r>
            <a:r>
              <a:rPr lang="zh-TW" altLang="en-US" dirty="0" smtClean="0"/>
              <a:t>語法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background-position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特性為設定圖像的位置，可用像素、百分比、或</a:t>
            </a:r>
            <a:r>
              <a:rPr lang="en-US" altLang="zh-TW" dirty="0" smtClean="0"/>
              <a:t>top</a:t>
            </a:r>
            <a:r>
              <a:rPr lang="zh-TW" altLang="en-US" dirty="0" smtClean="0"/>
              <a:t>、</a:t>
            </a:r>
            <a:r>
              <a:rPr lang="en-US" altLang="zh-TW" dirty="0" smtClean="0"/>
              <a:t>left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right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bottom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center</a:t>
            </a:r>
            <a:r>
              <a:rPr lang="zh-TW" altLang="en-US" dirty="0" smtClean="0"/>
              <a:t>關鍵字來指定。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dirty="0"/>
          </a:p>
          <a:p>
            <a:r>
              <a:rPr lang="en-US" altLang="zh-TW" dirty="0" smtClean="0"/>
              <a:t>background-repeat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特行為控制背景圖像的拼貼行為。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54" y="4879844"/>
            <a:ext cx="6732092" cy="15790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50" y="2647900"/>
            <a:ext cx="4544961" cy="842845"/>
          </a:xfrm>
          <a:prstGeom prst="rect">
            <a:avLst/>
          </a:prstGeom>
        </p:spPr>
      </p:pic>
      <p:sp>
        <p:nvSpPr>
          <p:cNvPr id="7" name="Shape 198"/>
          <p:cNvSpPr/>
          <p:nvPr/>
        </p:nvSpPr>
        <p:spPr>
          <a:xfrm>
            <a:off x="5646670" y="2647900"/>
            <a:ext cx="29669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把圖像放置在元件的左上角。</a:t>
            </a:r>
            <a:endParaRPr dirty="0"/>
          </a:p>
        </p:txBody>
      </p:sp>
      <p:sp>
        <p:nvSpPr>
          <p:cNvPr id="8" name="Shape 198"/>
          <p:cNvSpPr/>
          <p:nvPr/>
        </p:nvSpPr>
        <p:spPr>
          <a:xfrm>
            <a:off x="5692391" y="3130011"/>
            <a:ext cx="29669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zh-TW" dirty="0" smtClean="0"/>
              <a:t>CSS</a:t>
            </a:r>
            <a:r>
              <a:rPr lang="zh-TW" altLang="en-US" dirty="0" smtClean="0"/>
              <a:t>中有很多放置事物的方式。</a:t>
            </a:r>
            <a:endParaRPr lang="en-US" altLang="zh-TW" dirty="0" smtClean="0"/>
          </a:p>
        </p:txBody>
      </p:sp>
      <p:sp>
        <p:nvSpPr>
          <p:cNvPr id="9" name="Shape 198"/>
          <p:cNvSpPr/>
          <p:nvPr/>
        </p:nvSpPr>
        <p:spPr>
          <a:xfrm>
            <a:off x="1112139" y="5530844"/>
            <a:ext cx="3227833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設置圖像於水平和垂直兩個方向都會重複拼貼。這是預設。</a:t>
            </a:r>
            <a:endParaRPr lang="en-US" altLang="zh-TW" dirty="0" smtClean="0"/>
          </a:p>
        </p:txBody>
      </p:sp>
      <p:sp>
        <p:nvSpPr>
          <p:cNvPr id="10" name="Shape 198"/>
          <p:cNvSpPr/>
          <p:nvPr/>
        </p:nvSpPr>
        <p:spPr>
          <a:xfrm>
            <a:off x="7778641" y="4860745"/>
            <a:ext cx="106070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不重複</a:t>
            </a:r>
            <a:endParaRPr lang="en-US" altLang="zh-TW" dirty="0" smtClean="0"/>
          </a:p>
        </p:txBody>
      </p:sp>
      <p:sp>
        <p:nvSpPr>
          <p:cNvPr id="12" name="Shape 212"/>
          <p:cNvSpPr/>
          <p:nvPr/>
        </p:nvSpPr>
        <p:spPr>
          <a:xfrm>
            <a:off x="7855193" y="5446555"/>
            <a:ext cx="106700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dirty="0" err="1">
                <a:latin typeface="+mn-ea"/>
              </a:rPr>
              <a:t>水平重複</a:t>
            </a:r>
            <a:endParaRPr dirty="0">
              <a:latin typeface="+mn-ea"/>
            </a:endParaRPr>
          </a:p>
        </p:txBody>
      </p:sp>
      <p:sp>
        <p:nvSpPr>
          <p:cNvPr id="13" name="Shape 213"/>
          <p:cNvSpPr/>
          <p:nvPr/>
        </p:nvSpPr>
        <p:spPr>
          <a:xfrm>
            <a:off x="7825475" y="5856076"/>
            <a:ext cx="1067005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dirty="0" err="1">
                <a:latin typeface="+mn-ea"/>
              </a:rPr>
              <a:t>垂直重複</a:t>
            </a:r>
            <a:endParaRPr dirty="0">
              <a:latin typeface="+mn-ea"/>
            </a:endParaRPr>
          </a:p>
        </p:txBody>
      </p:sp>
      <p:sp>
        <p:nvSpPr>
          <p:cNvPr id="14" name="Shape 214"/>
          <p:cNvSpPr/>
          <p:nvPr/>
        </p:nvSpPr>
        <p:spPr>
          <a:xfrm>
            <a:off x="7498358" y="6265597"/>
            <a:ext cx="13409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dirty="0" err="1" smtClean="0">
                <a:latin typeface="+mn-ea"/>
              </a:rPr>
              <a:t>繼承父</a:t>
            </a:r>
            <a:r>
              <a:rPr lang="zh-TW" altLang="en-US" dirty="0" smtClean="0">
                <a:latin typeface="+mn-ea"/>
              </a:rPr>
              <a:t>元件</a:t>
            </a:r>
            <a:endParaRPr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9903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深入熟悉元件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Box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202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看看結果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814" y="1246773"/>
            <a:ext cx="6073666" cy="5372566"/>
          </a:xfrm>
          <a:prstGeom prst="rect">
            <a:avLst/>
          </a:prstGeom>
        </p:spPr>
      </p:pic>
      <p:sp>
        <p:nvSpPr>
          <p:cNvPr id="5" name="Shape 198"/>
          <p:cNvSpPr/>
          <p:nvPr/>
        </p:nvSpPr>
        <p:spPr>
          <a:xfrm>
            <a:off x="768096" y="4058660"/>
            <a:ext cx="234658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這下好多了，圖像現在不會重複出現了。</a:t>
            </a:r>
            <a:endParaRPr lang="en-US" altLang="zh-TW" dirty="0" smtClean="0"/>
          </a:p>
        </p:txBody>
      </p:sp>
      <p:sp>
        <p:nvSpPr>
          <p:cNvPr id="6" name="Shape 198"/>
          <p:cNvSpPr/>
          <p:nvPr/>
        </p:nvSpPr>
        <p:spPr>
          <a:xfrm>
            <a:off x="1188720" y="5530844"/>
            <a:ext cx="234658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但又有一個問題，文字壓在圖片上，我們希望的不是這樣。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18281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319" y="2469774"/>
            <a:ext cx="7617613" cy="190973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如何只新增左邊的邊距？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對於邊距、邊界、邊框，</a:t>
            </a:r>
            <a:r>
              <a:rPr lang="en-US" altLang="zh-TW" dirty="0" smtClean="0"/>
              <a:t>CSS</a:t>
            </a:r>
            <a:r>
              <a:rPr lang="zh-TW" altLang="en-US" dirty="0" smtClean="0"/>
              <a:t>都替它們的四邊提供特性。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top(</a:t>
            </a:r>
            <a:r>
              <a:rPr lang="zh-TW" altLang="en-US" dirty="0" smtClean="0"/>
              <a:t>上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smtClean="0"/>
              <a:t>right(</a:t>
            </a:r>
            <a:r>
              <a:rPr lang="zh-TW" altLang="en-US" dirty="0"/>
              <a:t>右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smtClean="0"/>
              <a:t>bottom(</a:t>
            </a:r>
            <a:r>
              <a:rPr lang="zh-TW" altLang="en-US" dirty="0" smtClean="0"/>
              <a:t>下</a:t>
            </a:r>
            <a:r>
              <a:rPr lang="en-US" altLang="zh-TW" dirty="0" smtClean="0"/>
              <a:t>)</a:t>
            </a:r>
            <a:r>
              <a:rPr lang="zh-TW" altLang="en-US" dirty="0" smtClean="0"/>
              <a:t>、</a:t>
            </a:r>
            <a:r>
              <a:rPr lang="en-US" altLang="zh-TW" dirty="0" smtClean="0"/>
              <a:t>left(</a:t>
            </a:r>
            <a:r>
              <a:rPr lang="zh-TW" altLang="en-US" dirty="0" smtClean="0"/>
              <a:t>左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-214824" y="2352110"/>
            <a:ext cx="4572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228600">
              <a:spcBef>
                <a:spcPts val="600"/>
              </a:spcBef>
            </a:pPr>
            <a:r>
              <a:rPr lang="en-US" altLang="zh-TW" b="1" dirty="0">
                <a:latin typeface="微軟正黑體"/>
                <a:ea typeface="微軟正黑體"/>
                <a:cs typeface="微軟正黑體"/>
                <a:sym typeface="微軟正黑體"/>
              </a:rPr>
              <a:t>.guarantee {</a:t>
            </a:r>
          </a:p>
          <a:p>
            <a:pPr lvl="2" indent="457200">
              <a:spcBef>
                <a:spcPts val="600"/>
              </a:spcBef>
            </a:pPr>
            <a:r>
              <a:rPr lang="en-US" altLang="zh-TW" b="1" dirty="0" smtClean="0">
                <a:latin typeface="微軟正黑體"/>
                <a:ea typeface="微軟正黑體"/>
                <a:cs typeface="微軟正黑體"/>
                <a:sym typeface="微軟正黑體"/>
              </a:rPr>
              <a:t>/*…*/</a:t>
            </a:r>
          </a:p>
          <a:p>
            <a:pPr lvl="2" indent="457200">
              <a:spcBef>
                <a:spcPts val="600"/>
              </a:spcBef>
            </a:pPr>
            <a:endParaRPr lang="en-US" altLang="zh-TW" b="1" dirty="0" smtClean="0"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lvl="2" indent="457200">
              <a:spcBef>
                <a:spcPts val="600"/>
              </a:spcBef>
            </a:pPr>
            <a:endParaRPr lang="en-US" altLang="zh-TW" b="1" dirty="0"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lvl="2" indent="457200">
              <a:spcBef>
                <a:spcPts val="600"/>
              </a:spcBef>
            </a:pPr>
            <a:endParaRPr lang="en-US" altLang="zh-TW" b="1" dirty="0" smtClean="0"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lvl="2" indent="457200">
              <a:spcBef>
                <a:spcPts val="600"/>
              </a:spcBef>
            </a:pPr>
            <a:endParaRPr lang="en-US" altLang="zh-TW" b="1" dirty="0">
              <a:latin typeface="微軟正黑體"/>
              <a:ea typeface="微軟正黑體"/>
              <a:cs typeface="微軟正黑體"/>
              <a:sym typeface="微軟正黑體"/>
            </a:endParaRPr>
          </a:p>
          <a:p>
            <a:pPr indent="457200">
              <a:spcBef>
                <a:spcPts val="600"/>
              </a:spcBef>
            </a:pPr>
            <a:r>
              <a:rPr lang="zh-TW" altLang="en-US" b="1" dirty="0" smtClean="0">
                <a:latin typeface="微軟正黑體"/>
                <a:ea typeface="微軟正黑體"/>
                <a:cs typeface="微軟正黑體"/>
                <a:sym typeface="微軟正黑體"/>
              </a:rPr>
              <a:t>     </a:t>
            </a:r>
            <a:r>
              <a:rPr lang="en-US" altLang="zh-TW" b="1" dirty="0" smtClean="0">
                <a:latin typeface="微軟正黑體"/>
                <a:ea typeface="微軟正黑體"/>
                <a:cs typeface="微軟正黑體"/>
                <a:sym typeface="微軟正黑體"/>
              </a:rPr>
              <a:t>}</a:t>
            </a:r>
            <a:endParaRPr lang="en-US" altLang="zh-TW" b="1" dirty="0">
              <a:latin typeface="微軟正黑體"/>
              <a:ea typeface="微軟正黑體"/>
              <a:cs typeface="微軟正黑體"/>
              <a:sym typeface="微軟正黑體"/>
            </a:endParaRPr>
          </a:p>
        </p:txBody>
      </p:sp>
      <p:sp>
        <p:nvSpPr>
          <p:cNvPr id="6" name="Shape 198"/>
          <p:cNvSpPr/>
          <p:nvPr/>
        </p:nvSpPr>
        <p:spPr>
          <a:xfrm>
            <a:off x="5188975" y="2324105"/>
            <a:ext cx="235482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我們使用</a:t>
            </a:r>
            <a:r>
              <a:rPr lang="en-US" altLang="zh-TW" dirty="0" smtClean="0"/>
              <a:t>padding-left</a:t>
            </a:r>
            <a:r>
              <a:rPr lang="zh-TW" altLang="en-US" dirty="0" smtClean="0"/>
              <a:t>特性以增加左邊的邊距。</a:t>
            </a:r>
            <a:endParaRPr dirty="0"/>
          </a:p>
        </p:txBody>
      </p:sp>
      <p:sp>
        <p:nvSpPr>
          <p:cNvPr id="7" name="Shape 198"/>
          <p:cNvSpPr/>
          <p:nvPr/>
        </p:nvSpPr>
        <p:spPr>
          <a:xfrm>
            <a:off x="5188975" y="3022119"/>
            <a:ext cx="296697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請注意我們先設定四邊的邊距為</a:t>
            </a:r>
            <a:r>
              <a:rPr lang="en-US" altLang="zh-TW" dirty="0" smtClean="0"/>
              <a:t>25</a:t>
            </a:r>
            <a:r>
              <a:rPr lang="zh-TW" altLang="en-US" dirty="0" smtClean="0"/>
              <a:t>像素寬，再特別指定左邊的邊距。</a:t>
            </a:r>
            <a:endParaRPr dirty="0"/>
          </a:p>
        </p:txBody>
      </p:sp>
      <p:sp>
        <p:nvSpPr>
          <p:cNvPr id="8" name="Shape 198"/>
          <p:cNvSpPr/>
          <p:nvPr/>
        </p:nvSpPr>
        <p:spPr>
          <a:xfrm>
            <a:off x="6007608" y="4429601"/>
            <a:ext cx="2806713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b="1" dirty="0" smtClean="0">
                <a:solidFill>
                  <a:srgbClr val="FF0000"/>
                </a:solidFill>
              </a:rPr>
              <a:t>順序有別。</a:t>
            </a:r>
            <a:r>
              <a:rPr lang="zh-TW" altLang="en-US" dirty="0" smtClean="0"/>
              <a:t>如果調換順序。先設定左邊邊距，則設定泛用邊距的特性會把每一邊設為</a:t>
            </a:r>
            <a:r>
              <a:rPr lang="en-US" altLang="zh-TW" dirty="0" smtClean="0"/>
              <a:t>25</a:t>
            </a:r>
            <a:r>
              <a:rPr lang="zh-TW" altLang="en-US" dirty="0" smtClean="0"/>
              <a:t>像素寬，包括左邊！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4230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到底改完了沒？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做到現在有好多的調整，檢視一下儲存後，重新載入的結果和下面圖一樣嗎？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再說一次重點：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邊距－需要在內容區域周圍留下更多可見空間。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邊界－元件間需要空間時、或元件與網頁邊緣需要空間時。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848" y="1725061"/>
            <a:ext cx="4426080" cy="2706858"/>
          </a:xfrm>
          <a:prstGeom prst="rect">
            <a:avLst/>
          </a:prstGeom>
        </p:spPr>
      </p:pic>
      <p:sp>
        <p:nvSpPr>
          <p:cNvPr id="6" name="Shape 198"/>
          <p:cNvSpPr/>
          <p:nvPr/>
        </p:nvSpPr>
        <p:spPr>
          <a:xfrm>
            <a:off x="3398710" y="3720332"/>
            <a:ext cx="234658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邊距效果不錯。現在文字與圖像有安全距離了。</a:t>
            </a:r>
            <a:endParaRPr lang="en-US" altLang="zh-TW" dirty="0" smtClean="0"/>
          </a:p>
        </p:txBody>
      </p:sp>
      <p:sp>
        <p:nvSpPr>
          <p:cNvPr id="7" name="Shape 198"/>
          <p:cNvSpPr/>
          <p:nvPr/>
        </p:nvSpPr>
        <p:spPr>
          <a:xfrm>
            <a:off x="6071187" y="3502279"/>
            <a:ext cx="106048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還需要更好的邊框。</a:t>
            </a:r>
            <a:endParaRPr lang="en-US" altLang="zh-TW" dirty="0" smtClean="0"/>
          </a:p>
        </p:txBody>
      </p:sp>
      <p:sp>
        <p:nvSpPr>
          <p:cNvPr id="8" name="Shape 198"/>
          <p:cNvSpPr/>
          <p:nvPr/>
        </p:nvSpPr>
        <p:spPr>
          <a:xfrm>
            <a:off x="7620446" y="3526052"/>
            <a:ext cx="1272034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還可以增加右邊的邊界，</a:t>
            </a:r>
            <a:r>
              <a:rPr lang="zh-TW" altLang="en-US" b="1" dirty="0" smtClean="0">
                <a:solidFill>
                  <a:srgbClr val="FF0000"/>
                </a:solidFill>
              </a:rPr>
              <a:t>你</a:t>
            </a:r>
            <a:r>
              <a:rPr lang="en-US" altLang="zh-TW" b="1" dirty="0" smtClean="0">
                <a:solidFill>
                  <a:srgbClr val="FF0000"/>
                </a:solidFill>
              </a:rPr>
              <a:t>/</a:t>
            </a:r>
            <a:r>
              <a:rPr lang="zh-TW" altLang="en-US" b="1" dirty="0" smtClean="0">
                <a:solidFill>
                  <a:srgbClr val="FF0000"/>
                </a:solidFill>
              </a:rPr>
              <a:t>妳來試試增加</a:t>
            </a:r>
            <a:r>
              <a:rPr lang="en-US" altLang="zh-TW" b="1" dirty="0" smtClean="0">
                <a:solidFill>
                  <a:srgbClr val="FF0000"/>
                </a:solidFill>
              </a:rPr>
              <a:t>250</a:t>
            </a:r>
            <a:r>
              <a:rPr lang="zh-TW" altLang="en-US" b="1" dirty="0" smtClean="0">
                <a:solidFill>
                  <a:srgbClr val="FF0000"/>
                </a:solidFill>
              </a:rPr>
              <a:t>像素。</a:t>
            </a:r>
            <a:endParaRPr lang="en-US" altLang="zh-TW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05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邊框概說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小指南</a:t>
            </a:r>
            <a:endParaRPr lang="zh-TW" altLang="en-US" dirty="0"/>
          </a:p>
        </p:txBody>
      </p:sp>
      <p:pic>
        <p:nvPicPr>
          <p:cNvPr id="1026" name="Picture 2" descr="http://images.devshed.com/da/stories/Style_Sheet_Property/mini-image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5" y="673100"/>
            <a:ext cx="3810000" cy="37338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26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94" y="1263876"/>
            <a:ext cx="2576545" cy="113928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TW" dirty="0"/>
              <a:t>Border </a:t>
            </a:r>
            <a:r>
              <a:rPr lang="en-US" altLang="zh-TW" dirty="0" smtClean="0"/>
              <a:t>Style</a:t>
            </a:r>
            <a:endParaRPr lang="zh-TW" altLang="en-US" dirty="0"/>
          </a:p>
        </p:txBody>
      </p:sp>
      <p:pic>
        <p:nvPicPr>
          <p:cNvPr id="4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7073" y="1218743"/>
            <a:ext cx="2056649" cy="1454345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233"/>
          <p:cNvSpPr/>
          <p:nvPr/>
        </p:nvSpPr>
        <p:spPr>
          <a:xfrm>
            <a:off x="1023564" y="1905106"/>
            <a:ext cx="186057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dirty="0" smtClean="0"/>
              <a:t>s</a:t>
            </a:r>
            <a:r>
              <a:rPr dirty="0" smtClean="0"/>
              <a:t>olid</a:t>
            </a:r>
            <a:r>
              <a:rPr lang="zh-TW" altLang="en-US" dirty="0" smtClean="0"/>
              <a:t>就</a:t>
            </a:r>
            <a:r>
              <a:rPr lang="zh-TW" altLang="en-US" dirty="0"/>
              <a:t>是</a:t>
            </a:r>
            <a:r>
              <a:rPr dirty="0" err="1" smtClean="0"/>
              <a:t>實線</a:t>
            </a:r>
            <a:endParaRPr dirty="0"/>
          </a:p>
        </p:txBody>
      </p:sp>
      <p:pic>
        <p:nvPicPr>
          <p:cNvPr id="6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59072" y="2825635"/>
            <a:ext cx="1810396" cy="126935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235"/>
          <p:cNvSpPr/>
          <p:nvPr/>
        </p:nvSpPr>
        <p:spPr>
          <a:xfrm>
            <a:off x="1364696" y="3278095"/>
            <a:ext cx="1411096" cy="364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t>double 雙線</a:t>
            </a:r>
          </a:p>
        </p:txBody>
      </p:sp>
      <p:sp>
        <p:nvSpPr>
          <p:cNvPr id="9" name="Shape 237"/>
          <p:cNvSpPr/>
          <p:nvPr/>
        </p:nvSpPr>
        <p:spPr>
          <a:xfrm>
            <a:off x="4998325" y="1436227"/>
            <a:ext cx="1411096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dirty="0"/>
              <a:t>g</a:t>
            </a:r>
            <a:r>
              <a:rPr dirty="0" smtClean="0"/>
              <a:t>roove</a:t>
            </a:r>
            <a:r>
              <a:rPr lang="zh-TW" altLang="en-US" dirty="0" smtClean="0"/>
              <a:t>在網頁上看起來像凹下的溝線</a:t>
            </a:r>
            <a:endParaRPr dirty="0"/>
          </a:p>
        </p:txBody>
      </p:sp>
      <p:pic>
        <p:nvPicPr>
          <p:cNvPr id="10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35573" y="2497920"/>
            <a:ext cx="3041766" cy="1454346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239"/>
          <p:cNvSpPr/>
          <p:nvPr/>
        </p:nvSpPr>
        <p:spPr>
          <a:xfrm>
            <a:off x="4998325" y="2922127"/>
            <a:ext cx="1411096" cy="8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dirty="0" err="1"/>
              <a:t>outset</a:t>
            </a:r>
            <a:r>
              <a:rPr dirty="0" err="1" smtClean="0"/>
              <a:t>看起來像從</a:t>
            </a:r>
            <a:r>
              <a:rPr lang="zh-TW" altLang="en-US" dirty="0" smtClean="0"/>
              <a:t>凸出於網頁之上</a:t>
            </a:r>
            <a:endParaRPr dirty="0"/>
          </a:p>
        </p:txBody>
      </p:sp>
      <p:pic>
        <p:nvPicPr>
          <p:cNvPr id="12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84423" y="4133046"/>
            <a:ext cx="1697522" cy="112899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241"/>
          <p:cNvSpPr/>
          <p:nvPr/>
        </p:nvSpPr>
        <p:spPr>
          <a:xfrm>
            <a:off x="775885" y="4600023"/>
            <a:ext cx="210824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dirty="0"/>
              <a:t>d</a:t>
            </a:r>
            <a:r>
              <a:rPr lang="en-US" dirty="0" smtClean="0"/>
              <a:t>otted</a:t>
            </a:r>
            <a:r>
              <a:rPr lang="zh-TW" altLang="en-US" dirty="0" smtClean="0"/>
              <a:t>由點組成的線</a:t>
            </a:r>
            <a:endParaRPr dirty="0"/>
          </a:p>
        </p:txBody>
      </p:sp>
      <p:pic>
        <p:nvPicPr>
          <p:cNvPr id="14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23807" y="3879393"/>
            <a:ext cx="3385195" cy="140260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243"/>
          <p:cNvSpPr/>
          <p:nvPr/>
        </p:nvSpPr>
        <p:spPr>
          <a:xfrm>
            <a:off x="4836284" y="4237973"/>
            <a:ext cx="119739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dirty="0" err="1" smtClean="0"/>
              <a:t>dashed</a:t>
            </a:r>
            <a:r>
              <a:rPr dirty="0" err="1" smtClean="0"/>
              <a:t>虛線</a:t>
            </a:r>
            <a:endParaRPr dirty="0"/>
          </a:p>
        </p:txBody>
      </p:sp>
      <p:pic>
        <p:nvPicPr>
          <p:cNvPr id="16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268845" y="5300092"/>
            <a:ext cx="2128678" cy="1454346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hape 245"/>
          <p:cNvSpPr/>
          <p:nvPr/>
        </p:nvSpPr>
        <p:spPr>
          <a:xfrm>
            <a:off x="606280" y="5685110"/>
            <a:ext cx="194210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dirty="0" smtClean="0"/>
              <a:t>I</a:t>
            </a:r>
            <a:r>
              <a:rPr dirty="0" smtClean="0"/>
              <a:t>nset</a:t>
            </a:r>
            <a:r>
              <a:rPr lang="zh-TW" altLang="en-US" dirty="0" smtClean="0"/>
              <a:t>讓元件看起來凹陷入網頁之中</a:t>
            </a:r>
            <a:endParaRPr dirty="0"/>
          </a:p>
        </p:txBody>
      </p:sp>
      <p:pic>
        <p:nvPicPr>
          <p:cNvPr id="18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84923" y="5281066"/>
            <a:ext cx="2056649" cy="1576934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247"/>
          <p:cNvSpPr/>
          <p:nvPr/>
        </p:nvSpPr>
        <p:spPr>
          <a:xfrm>
            <a:off x="5068919" y="5392227"/>
            <a:ext cx="1269908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dirty="0" smtClean="0"/>
              <a:t>ridge</a:t>
            </a:r>
            <a:r>
              <a:rPr lang="zh-TW" altLang="en-US" dirty="0" smtClean="0"/>
              <a:t>在網頁上看起來像凸起的脊線</a:t>
            </a:r>
            <a:endParaRPr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866" y="1125350"/>
            <a:ext cx="2441659" cy="23776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61430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223" y="2941412"/>
            <a:ext cx="3856054" cy="326088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722" y="2161304"/>
            <a:ext cx="571550" cy="7468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Border </a:t>
            </a:r>
            <a:r>
              <a:rPr lang="en-US" altLang="zh-TW" dirty="0" smtClean="0"/>
              <a:t>Width</a:t>
            </a:r>
            <a:r>
              <a:rPr lang="zh-TW" altLang="en-US" dirty="0" smtClean="0"/>
              <a:t>、</a:t>
            </a:r>
            <a:r>
              <a:rPr lang="en-US" altLang="zh-TW" dirty="0"/>
              <a:t>Border </a:t>
            </a:r>
            <a:r>
              <a:rPr lang="en-US" altLang="zh-TW" dirty="0" smtClean="0"/>
              <a:t>Color</a:t>
            </a:r>
            <a:endParaRPr lang="zh-TW" altLang="en-US" dirty="0"/>
          </a:p>
        </p:txBody>
      </p:sp>
      <p:pic>
        <p:nvPicPr>
          <p:cNvPr id="5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800" y="4239589"/>
            <a:ext cx="3599201" cy="177212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258"/>
          <p:cNvSpPr/>
          <p:nvPr/>
        </p:nvSpPr>
        <p:spPr>
          <a:xfrm>
            <a:off x="4572000" y="3685591"/>
            <a:ext cx="1286287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dirty="0" err="1" smtClean="0"/>
              <a:t>可以用</a:t>
            </a:r>
            <a:r>
              <a:rPr lang="zh-TW" altLang="en-US" dirty="0" smtClean="0"/>
              <a:t>任何常見的色彩指定方式。</a:t>
            </a:r>
            <a:endParaRPr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933" y="1912593"/>
            <a:ext cx="2828789" cy="60965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sp>
        <p:nvSpPr>
          <p:cNvPr id="6" name="Shape 255"/>
          <p:cNvSpPr/>
          <p:nvPr/>
        </p:nvSpPr>
        <p:spPr>
          <a:xfrm>
            <a:off x="1601889" y="2912693"/>
            <a:ext cx="208633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dirty="0" err="1"/>
              <a:t>可以用關鍵字或</a:t>
            </a:r>
            <a:r>
              <a:rPr dirty="0" err="1" smtClean="0"/>
              <a:t>px</a:t>
            </a:r>
            <a:r>
              <a:rPr lang="zh-TW" altLang="en-US" dirty="0" smtClean="0"/>
              <a:t>，</a:t>
            </a:r>
            <a:r>
              <a:rPr dirty="0" err="1" smtClean="0"/>
              <a:t>來指定邊框</a:t>
            </a:r>
            <a:r>
              <a:rPr lang="zh-TW" altLang="en-US" dirty="0" smtClean="0"/>
              <a:t>粗細</a:t>
            </a:r>
            <a:r>
              <a:rPr dirty="0" smtClean="0"/>
              <a:t>。</a:t>
            </a:r>
            <a:endParaRPr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808927"/>
            <a:ext cx="4198984" cy="79254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77601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TW" altLang="en-US" dirty="0" smtClean="0"/>
              <a:t>上、下、左、右的邊框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指定不同邊的邊框</a:t>
            </a:r>
          </a:p>
          <a:p>
            <a:endParaRPr lang="zh-TW" altLang="en-US" dirty="0"/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00" y="2442001"/>
            <a:ext cx="4520009" cy="2909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0150" y="2501900"/>
            <a:ext cx="3461630" cy="140021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265"/>
          <p:cNvSpPr/>
          <p:nvPr/>
        </p:nvSpPr>
        <p:spPr>
          <a:xfrm>
            <a:off x="5458968" y="4017372"/>
            <a:ext cx="291496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dirty="0" err="1"/>
              <a:t>跟margin和padding一樣，規則也是可以四個邊分開寫</a:t>
            </a:r>
            <a:r>
              <a:rPr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28079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TW" dirty="0" smtClean="0"/>
              <a:t>Border radius</a:t>
            </a:r>
            <a:endParaRPr lang="zh-TW" altLang="en-US" dirty="0"/>
          </a:p>
        </p:txBody>
      </p:sp>
      <p:pic>
        <p:nvPicPr>
          <p:cNvPr id="4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224" y="1389787"/>
            <a:ext cx="5954944" cy="1144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419" y="2565131"/>
            <a:ext cx="6744984" cy="210198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272"/>
          <p:cNvSpPr/>
          <p:nvPr/>
        </p:nvSpPr>
        <p:spPr>
          <a:xfrm>
            <a:off x="4978158" y="1476498"/>
            <a:ext cx="376801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可以只用一個數字，就指定四個邊角。</a:t>
            </a:r>
            <a:endParaRPr lang="en-US" dirty="0" smtClean="0"/>
          </a:p>
        </p:txBody>
      </p:sp>
      <p:sp>
        <p:nvSpPr>
          <p:cNvPr id="7" name="Shape 273"/>
          <p:cNvSpPr/>
          <p:nvPr/>
        </p:nvSpPr>
        <p:spPr>
          <a:xfrm>
            <a:off x="5659684" y="2410199"/>
            <a:ext cx="3283148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dirty="0" err="1"/>
              <a:t>四個角落可以分開設定</a:t>
            </a:r>
            <a:r>
              <a:rPr dirty="0" smtClean="0"/>
              <a:t>。</a:t>
            </a:r>
            <a:endParaRPr lang="en-US" dirty="0" smtClean="0"/>
          </a:p>
          <a:p>
            <a:pPr lvl="0"/>
            <a:r>
              <a:rPr lang="zh-TW" altLang="en-US" dirty="0" smtClean="0"/>
              <a:t>請注意可用</a:t>
            </a:r>
            <a:r>
              <a:rPr lang="en-US" altLang="zh-TW" dirty="0" err="1" smtClean="0"/>
              <a:t>px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em</a:t>
            </a:r>
            <a:r>
              <a:rPr lang="zh-TW" altLang="en-US" dirty="0" smtClean="0"/>
              <a:t>指定弧度值。</a:t>
            </a:r>
            <a:endParaRPr dirty="0"/>
          </a:p>
        </p:txBody>
      </p:sp>
      <p:sp>
        <p:nvSpPr>
          <p:cNvPr id="8" name="Shape 274"/>
          <p:cNvSpPr/>
          <p:nvPr/>
        </p:nvSpPr>
        <p:spPr>
          <a:xfrm>
            <a:off x="5431085" y="4048499"/>
            <a:ext cx="1819780" cy="847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t>如果單位是用em就是用相對字型的單位。</a:t>
            </a:r>
          </a:p>
        </p:txBody>
      </p:sp>
      <p:pic>
        <p:nvPicPr>
          <p:cNvPr id="9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696" y="4882287"/>
            <a:ext cx="6606431" cy="163207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276"/>
          <p:cNvSpPr/>
          <p:nvPr/>
        </p:nvSpPr>
        <p:spPr>
          <a:xfrm>
            <a:off x="4300785" y="6180215"/>
            <a:ext cx="2257633" cy="325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dirty="0" err="1"/>
              <a:t>混合不同角的邊框</a:t>
            </a:r>
            <a:r>
              <a:rPr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2256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sz="4000" b="1" cap="all">
                <a:solidFill>
                  <a:srgbClr val="FFFFFF"/>
                </a:solidFill>
              </a:rPr>
              <a:t>動動手</a:t>
            </a:r>
          </a:p>
        </p:txBody>
      </p:sp>
    </p:spTree>
    <p:extLst>
      <p:ext uri="{BB962C8B-B14F-4D97-AF65-F5344CB8AC3E}">
        <p14:creationId xmlns:p14="http://schemas.microsoft.com/office/powerpoint/2010/main" val="206099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邊框精緻化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剩下</a:t>
            </a:r>
            <a:r>
              <a:rPr lang="zh-TW" altLang="en-US" dirty="0"/>
              <a:t>很</a:t>
            </a:r>
            <a:r>
              <a:rPr lang="zh-TW" altLang="en-US" dirty="0" smtClean="0"/>
              <a:t>潮的</a:t>
            </a:r>
            <a:r>
              <a:rPr lang="zh-TW" altLang="en-US" dirty="0"/>
              <a:t>斷續</a:t>
            </a:r>
            <a:r>
              <a:rPr lang="en-US" altLang="zh-TW" dirty="0"/>
              <a:t>(</a:t>
            </a:r>
            <a:r>
              <a:rPr lang="zh-TW" altLang="en-US" dirty="0"/>
              <a:t>鋸齒</a:t>
            </a:r>
            <a:r>
              <a:rPr lang="en-US" altLang="zh-TW" dirty="0"/>
              <a:t>)</a:t>
            </a:r>
            <a:r>
              <a:rPr lang="zh-TW" altLang="en-US" dirty="0" smtClean="0"/>
              <a:t>邊框，就完成本章目標囉！</a:t>
            </a:r>
            <a:endParaRPr lang="en-US" altLang="zh-TW" dirty="0" smtClean="0"/>
          </a:p>
          <a:p>
            <a:r>
              <a:rPr lang="zh-TW" altLang="en-US" dirty="0" smtClean="0"/>
              <a:t>先來想看看這是怎麼做到的？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020" y="3703147"/>
            <a:ext cx="2866892" cy="2311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18" y="2591455"/>
            <a:ext cx="3185436" cy="246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弧形接點 7"/>
          <p:cNvCxnSpPr/>
          <p:nvPr/>
        </p:nvCxnSpPr>
        <p:spPr>
          <a:xfrm>
            <a:off x="4224528" y="3822191"/>
            <a:ext cx="914400" cy="850393"/>
          </a:xfrm>
          <a:prstGeom prst="curvedConnector3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684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476" y="1466003"/>
            <a:ext cx="632515" cy="89161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15" y="1466003"/>
            <a:ext cx="5587468" cy="459983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CSS</a:t>
            </a:r>
            <a:r>
              <a:rPr lang="zh-TW" altLang="en-US" dirty="0" smtClean="0"/>
              <a:t>怎麼看待元件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95128" y="1456124"/>
            <a:ext cx="2470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從</a:t>
            </a:r>
            <a:r>
              <a:rPr lang="en-US" altLang="zh-TW" dirty="0" smtClean="0"/>
              <a:t>CSS</a:t>
            </a:r>
            <a:r>
              <a:rPr lang="zh-TW" altLang="en-US" dirty="0" smtClean="0"/>
              <a:t>的角度來看，每個元件都是一個方盒。</a:t>
            </a:r>
            <a:endParaRPr lang="en-US" altLang="zh-TW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4488570" y="1127802"/>
            <a:ext cx="2470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每個方盒是由內容區域。搭配選用的邊距、邊框、邊界所組成。</a:t>
            </a:r>
            <a:endParaRPr lang="en-US" altLang="zh-TW" dirty="0" smtClean="0"/>
          </a:p>
        </p:txBody>
      </p:sp>
      <p:sp>
        <p:nvSpPr>
          <p:cNvPr id="8" name="文字方塊 7"/>
          <p:cNvSpPr txBox="1"/>
          <p:nvPr/>
        </p:nvSpPr>
        <p:spPr>
          <a:xfrm>
            <a:off x="6656997" y="2296199"/>
            <a:ext cx="2049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內容</a:t>
            </a:r>
            <a:r>
              <a:rPr lang="zh-TW" altLang="en-US" dirty="0"/>
              <a:t>區域（</a:t>
            </a:r>
            <a:r>
              <a:rPr lang="en-US" altLang="zh-TW" dirty="0"/>
              <a:t>content</a:t>
            </a:r>
            <a:r>
              <a:rPr lang="zh-TW" altLang="en-US" dirty="0" smtClean="0"/>
              <a:t>）承載內容</a:t>
            </a:r>
            <a:r>
              <a:rPr lang="en-US" altLang="zh-TW" dirty="0" smtClean="0"/>
              <a:t>(</a:t>
            </a:r>
            <a:r>
              <a:rPr lang="zh-TW" altLang="en-US" dirty="0" smtClean="0"/>
              <a:t>例如文字或圖像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sp>
        <p:nvSpPr>
          <p:cNvPr id="9" name="文字方塊 8"/>
          <p:cNvSpPr txBox="1"/>
          <p:nvPr/>
        </p:nvSpPr>
        <p:spPr>
          <a:xfrm>
            <a:off x="6894576" y="3349925"/>
            <a:ext cx="2115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內容區域由選用的透明邊</a:t>
            </a:r>
            <a:r>
              <a:rPr lang="zh-TW" altLang="en-US" dirty="0"/>
              <a:t>距（</a:t>
            </a:r>
            <a:r>
              <a:rPr lang="en-US" altLang="zh-TW" dirty="0"/>
              <a:t>padding</a:t>
            </a:r>
            <a:r>
              <a:rPr lang="zh-TW" altLang="en-US" dirty="0"/>
              <a:t>）所</a:t>
            </a:r>
            <a:r>
              <a:rPr lang="zh-TW" altLang="en-US" dirty="0" smtClean="0"/>
              <a:t>圍繞。</a:t>
            </a:r>
            <a:endParaRPr lang="en-US" altLang="zh-TW" dirty="0" smtClean="0"/>
          </a:p>
        </p:txBody>
      </p:sp>
      <p:sp>
        <p:nvSpPr>
          <p:cNvPr id="10" name="文字方塊 9"/>
          <p:cNvSpPr txBox="1"/>
          <p:nvPr/>
        </p:nvSpPr>
        <p:spPr>
          <a:xfrm>
            <a:off x="6825290" y="4370997"/>
            <a:ext cx="2033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邊距可被選用的</a:t>
            </a:r>
            <a:r>
              <a:rPr lang="zh-TW" altLang="en-US" dirty="0"/>
              <a:t>邊框（</a:t>
            </a:r>
            <a:r>
              <a:rPr lang="en-US" altLang="zh-TW" dirty="0"/>
              <a:t>border</a:t>
            </a:r>
            <a:r>
              <a:rPr lang="zh-TW" altLang="en-US" dirty="0" smtClean="0"/>
              <a:t>）所圍繞。</a:t>
            </a:r>
            <a:endParaRPr lang="en-US" altLang="zh-TW" dirty="0" smtClean="0"/>
          </a:p>
        </p:txBody>
      </p:sp>
      <p:sp>
        <p:nvSpPr>
          <p:cNvPr id="11" name="文字方塊 10"/>
          <p:cNvSpPr txBox="1"/>
          <p:nvPr/>
        </p:nvSpPr>
        <p:spPr>
          <a:xfrm>
            <a:off x="6825290" y="5490733"/>
            <a:ext cx="2033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最後還有選用的</a:t>
            </a:r>
            <a:r>
              <a:rPr lang="zh-TW" altLang="en-US" dirty="0"/>
              <a:t>邊界（</a:t>
            </a:r>
            <a:r>
              <a:rPr lang="en-US" altLang="zh-TW" dirty="0"/>
              <a:t>margin</a:t>
            </a:r>
            <a:r>
              <a:rPr lang="zh-TW" altLang="en-US" dirty="0"/>
              <a:t>）圍繞</a:t>
            </a:r>
            <a:r>
              <a:rPr lang="zh-TW" altLang="en-US" dirty="0" smtClean="0"/>
              <a:t>著一切。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732851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完成目標！</a:t>
            </a:r>
            <a:endParaRPr lang="zh-TW" altLang="en-US" dirty="0"/>
          </a:p>
        </p:txBody>
      </p:sp>
      <p:pic>
        <p:nvPicPr>
          <p:cNvPr id="5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684" y="1581150"/>
            <a:ext cx="3812016" cy="87114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281"/>
          <p:cNvSpPr/>
          <p:nvPr/>
        </p:nvSpPr>
        <p:spPr>
          <a:xfrm>
            <a:off x="2999288" y="2199379"/>
            <a:ext cx="2057343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dirty="0" err="1"/>
              <a:t>把邊框換成虛線</a:t>
            </a:r>
            <a:r>
              <a:rPr dirty="0"/>
              <a:t>。</a:t>
            </a:r>
          </a:p>
        </p:txBody>
      </p:sp>
      <p:pic>
        <p:nvPicPr>
          <p:cNvPr id="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425" y="4111575"/>
            <a:ext cx="4187227" cy="98073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284"/>
          <p:cNvSpPr/>
          <p:nvPr/>
        </p:nvSpPr>
        <p:spPr>
          <a:xfrm>
            <a:off x="3777397" y="4561183"/>
            <a:ext cx="1195505" cy="567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dirty="0" err="1"/>
              <a:t>再把顏色調成白色</a:t>
            </a:r>
            <a:r>
              <a:rPr dirty="0"/>
              <a:t>。</a:t>
            </a:r>
          </a:p>
        </p:txBody>
      </p:sp>
      <p:sp>
        <p:nvSpPr>
          <p:cNvPr id="10" name="Shape 284"/>
          <p:cNvSpPr/>
          <p:nvPr/>
        </p:nvSpPr>
        <p:spPr>
          <a:xfrm>
            <a:off x="1389375" y="5363718"/>
            <a:ext cx="1659165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儲存並重新載入網頁，完成！</a:t>
            </a:r>
            <a:endParaRPr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102" y="1107141"/>
            <a:ext cx="3185436" cy="2461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102" y="3936631"/>
            <a:ext cx="3185436" cy="2568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9964" y="5609080"/>
            <a:ext cx="1912786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23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en-US" altLang="zh-TW" sz="3600" cap="none" dirty="0" smtClean="0">
                <a:solidFill>
                  <a:srgbClr val="FFFFFF"/>
                </a:solidFill>
              </a:rPr>
              <a:t>id</a:t>
            </a:r>
            <a:r>
              <a:rPr lang="zh-TW" altLang="en-US" sz="4000" b="1" cap="all" dirty="0" smtClean="0">
                <a:solidFill>
                  <a:srgbClr val="FFFFFF"/>
                </a:solidFill>
              </a:rPr>
              <a:t>屬性</a:t>
            </a:r>
            <a:endParaRPr sz="4000" b="1" cap="all" dirty="0">
              <a:solidFill>
                <a:srgbClr val="FFFFFF"/>
              </a:solidFill>
            </a:endParaRPr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TW" altLang="en-US" dirty="0" smtClean="0">
                <a:solidFill>
                  <a:srgbClr val="404040"/>
                </a:solidFill>
              </a:rPr>
              <a:t>識別元件</a:t>
            </a:r>
            <a:endParaRPr sz="2000" dirty="0">
              <a:solidFill>
                <a:srgbClr val="404040"/>
              </a:solidFill>
            </a:endParaRPr>
          </a:p>
        </p:txBody>
      </p:sp>
      <p:pic>
        <p:nvPicPr>
          <p:cNvPr id="2050" name="Picture 2" descr="Kapcsolattartó, Hitelkártya, Id, Azonosítása, Ik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895" y="670891"/>
            <a:ext cx="4267200" cy="349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7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zh-TW" altLang="en-US" sz="3200" b="1" dirty="0" smtClean="0">
                <a:solidFill>
                  <a:srgbClr val="FFFFFF"/>
                </a:solidFill>
              </a:rPr>
              <a:t>以</a:t>
            </a:r>
            <a:r>
              <a:rPr lang="en-US" altLang="zh-TW" sz="3200" b="1" dirty="0" smtClean="0">
                <a:solidFill>
                  <a:srgbClr val="FFFFFF"/>
                </a:solidFill>
              </a:rPr>
              <a:t>footer(</a:t>
            </a:r>
            <a:r>
              <a:rPr lang="zh-TW" altLang="en-US" sz="3200" b="1" dirty="0" smtClean="0">
                <a:solidFill>
                  <a:srgbClr val="FFFFFF"/>
                </a:solidFill>
              </a:rPr>
              <a:t>頁尾</a:t>
            </a:r>
            <a:r>
              <a:rPr lang="en-US" altLang="zh-TW" sz="3200" b="1" dirty="0" smtClean="0">
                <a:solidFill>
                  <a:srgbClr val="FFFFFF"/>
                </a:solidFill>
              </a:rPr>
              <a:t>)</a:t>
            </a:r>
            <a:r>
              <a:rPr lang="zh-TW" altLang="en-US" sz="3200" b="1" dirty="0" smtClean="0">
                <a:solidFill>
                  <a:srgbClr val="FFFFFF"/>
                </a:solidFill>
              </a:rPr>
              <a:t>為例</a:t>
            </a:r>
            <a:endParaRPr sz="3200" b="1" dirty="0">
              <a:solidFill>
                <a:srgbClr val="FFFFFF"/>
              </a:solidFill>
            </a:endParaRPr>
          </a:p>
        </p:txBody>
      </p:sp>
      <p:sp>
        <p:nvSpPr>
          <p:cNvPr id="292" name="Shape 2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lvl="0" indent="-240631" algn="l">
              <a:buSzPct val="100000"/>
              <a:buChar char="•"/>
              <a:defRPr sz="1800" b="0"/>
            </a:pPr>
            <a:r>
              <a:rPr lang="zh-TW" altLang="en-US" sz="2400" b="1" dirty="0" smtClean="0"/>
              <a:t>任何網頁通常都只有一個頁尾，很適合利用</a:t>
            </a:r>
            <a:r>
              <a:rPr lang="en-US" altLang="zh-TW" sz="2400" b="1" dirty="0" smtClean="0"/>
              <a:t>id</a:t>
            </a:r>
            <a:r>
              <a:rPr lang="zh-TW" altLang="en-US" sz="2400" b="1" dirty="0" smtClean="0"/>
              <a:t>。</a:t>
            </a:r>
            <a:endParaRPr lang="en-US" sz="2400" b="1" dirty="0" smtClean="0"/>
          </a:p>
          <a:p>
            <a:pPr marL="240631" lvl="0" indent="-240631" algn="l">
              <a:buSzPct val="100000"/>
              <a:buChar char="•"/>
              <a:defRPr sz="1800" b="0"/>
            </a:pPr>
            <a:r>
              <a:rPr lang="zh-TW" altLang="en-US" sz="2400" b="1" dirty="0" smtClean="0"/>
              <a:t>元件不能擁有多個</a:t>
            </a:r>
            <a:r>
              <a:rPr lang="en-US" altLang="zh-TW" sz="2400" b="1" dirty="0" smtClean="0"/>
              <a:t>id</a:t>
            </a:r>
            <a:r>
              <a:rPr sz="2400" b="1" dirty="0" smtClean="0"/>
              <a:t>。</a:t>
            </a:r>
            <a:endParaRPr sz="2400" b="1" dirty="0"/>
          </a:p>
          <a:p>
            <a:pPr marL="240631" lvl="0" indent="-240631" algn="l">
              <a:buSzPct val="100000"/>
              <a:buChar char="•"/>
              <a:defRPr sz="1800" b="0"/>
            </a:pPr>
            <a:r>
              <a:rPr sz="2400" b="1" dirty="0" err="1" smtClean="0"/>
              <a:t>id</a:t>
            </a:r>
            <a:r>
              <a:rPr sz="2400" b="1" dirty="0" err="1"/>
              <a:t>是html元件的獨一無二的識別碼，class</a:t>
            </a:r>
            <a:r>
              <a:rPr sz="2400" b="1" dirty="0" err="1" smtClean="0"/>
              <a:t>則可以有很</a:t>
            </a:r>
            <a:r>
              <a:rPr lang="zh-TW" altLang="en-US" sz="2400" b="1" dirty="0" smtClean="0"/>
              <a:t>多元件</a:t>
            </a:r>
            <a:r>
              <a:rPr sz="2400" b="1" dirty="0" err="1" smtClean="0"/>
              <a:t>共有</a:t>
            </a:r>
            <a:r>
              <a:rPr sz="2400" b="1" dirty="0"/>
              <a:t>。</a:t>
            </a:r>
          </a:p>
        </p:txBody>
      </p:sp>
      <p:pic>
        <p:nvPicPr>
          <p:cNvPr id="29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3699712"/>
            <a:ext cx="7134784" cy="1440515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/>
        </p:nvSpPr>
        <p:spPr>
          <a:xfrm>
            <a:off x="1133857" y="3278697"/>
            <a:ext cx="137160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dirty="0" err="1"/>
              <a:t>跟class一樣，設定id</a:t>
            </a:r>
            <a:r>
              <a:rPr dirty="0"/>
              <a:t>。</a:t>
            </a:r>
          </a:p>
        </p:txBody>
      </p:sp>
      <p:sp>
        <p:nvSpPr>
          <p:cNvPr id="295" name="Shape 295"/>
          <p:cNvSpPr/>
          <p:nvPr/>
        </p:nvSpPr>
        <p:spPr>
          <a:xfrm>
            <a:off x="3852610" y="2866466"/>
            <a:ext cx="250696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zh-TW" altLang="en-US" dirty="0" smtClean="0"/>
              <a:t>但與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不同，網頁上只能有一個元件擁有</a:t>
            </a:r>
            <a:r>
              <a:rPr lang="en-US" altLang="zh-TW" dirty="0" smtClean="0"/>
              <a:t>id</a:t>
            </a:r>
            <a:r>
              <a:rPr lang="zh-TW" altLang="en-US" dirty="0" smtClean="0"/>
              <a:t>「</a:t>
            </a:r>
            <a:r>
              <a:rPr lang="en-US" altLang="zh-TW" dirty="0" smtClean="0"/>
              <a:t>footer</a:t>
            </a:r>
            <a:r>
              <a:rPr lang="zh-TW" altLang="en-US" dirty="0" smtClean="0"/>
              <a:t>」。</a:t>
            </a:r>
            <a:endParaRPr dirty="0"/>
          </a:p>
        </p:txBody>
      </p:sp>
      <p:sp>
        <p:nvSpPr>
          <p:cNvPr id="296" name="Shape 296"/>
          <p:cNvSpPr/>
          <p:nvPr/>
        </p:nvSpPr>
        <p:spPr>
          <a:xfrm>
            <a:off x="1348289" y="5228209"/>
            <a:ext cx="181978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zh-TW" altLang="en-US" dirty="0"/>
              <a:t>每個</a:t>
            </a:r>
            <a:r>
              <a:rPr dirty="0" err="1" smtClean="0"/>
              <a:t>元件只能有一個</a:t>
            </a:r>
            <a:r>
              <a:rPr dirty="0" err="1"/>
              <a:t>id</a:t>
            </a:r>
            <a:r>
              <a:rPr dirty="0"/>
              <a:t>。</a:t>
            </a:r>
          </a:p>
        </p:txBody>
      </p:sp>
      <p:sp>
        <p:nvSpPr>
          <p:cNvPr id="297" name="Shape 297"/>
          <p:cNvSpPr/>
          <p:nvPr/>
        </p:nvSpPr>
        <p:spPr>
          <a:xfrm>
            <a:off x="3571902" y="5088509"/>
            <a:ext cx="181978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lang="en-US" dirty="0" smtClean="0"/>
              <a:t>Id</a:t>
            </a:r>
            <a:r>
              <a:rPr lang="zh-TW" altLang="en-US" dirty="0" smtClean="0"/>
              <a:t>名稱中不可有空格或特殊字元。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29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zh-TW" altLang="en-US" sz="3200" b="1" dirty="0" smtClean="0">
                <a:solidFill>
                  <a:srgbClr val="FFFFFF"/>
                </a:solidFill>
              </a:rPr>
              <a:t>在</a:t>
            </a:r>
            <a:r>
              <a:rPr sz="3200" b="1" dirty="0" smtClean="0">
                <a:solidFill>
                  <a:srgbClr val="FFFFFF"/>
                </a:solidFill>
              </a:rPr>
              <a:t>CSS</a:t>
            </a:r>
            <a:r>
              <a:rPr lang="zh-TW" altLang="en-US" sz="3200" b="1" dirty="0" smtClean="0">
                <a:solidFill>
                  <a:srgbClr val="FFFFFF"/>
                </a:solidFill>
              </a:rPr>
              <a:t>中運用</a:t>
            </a:r>
            <a:r>
              <a:rPr sz="3200" b="1" dirty="0" smtClean="0">
                <a:solidFill>
                  <a:srgbClr val="FFFFFF"/>
                </a:solidFill>
              </a:rPr>
              <a:t>id</a:t>
            </a:r>
            <a:endParaRPr sz="3200" b="1" dirty="0">
              <a:solidFill>
                <a:srgbClr val="FFFFFF"/>
              </a:solidFill>
            </a:endParaRPr>
          </a:p>
        </p:txBody>
      </p:sp>
      <p:pic>
        <p:nvPicPr>
          <p:cNvPr id="30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301749"/>
            <a:ext cx="3957762" cy="1305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284" y="2649272"/>
            <a:ext cx="3700794" cy="115748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4347910" y="1531182"/>
            <a:ext cx="2506969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/>
            <a:r>
              <a:rPr dirty="0" err="1"/>
              <a:t>選擇specials</a:t>
            </a:r>
            <a:r>
              <a:rPr dirty="0" err="1" smtClean="0"/>
              <a:t>類別的</a:t>
            </a:r>
            <a:r>
              <a:rPr lang="en-US" altLang="zh-TW" dirty="0" smtClean="0"/>
              <a:t>&lt;</a:t>
            </a:r>
            <a:r>
              <a:rPr dirty="0" smtClean="0"/>
              <a:t>p</a:t>
            </a:r>
            <a:r>
              <a:rPr lang="en-US" altLang="zh-TW" dirty="0" smtClean="0"/>
              <a:t>&gt;</a:t>
            </a:r>
            <a:r>
              <a:rPr dirty="0" smtClean="0"/>
              <a:t>。</a:t>
            </a:r>
            <a:endParaRPr dirty="0"/>
          </a:p>
        </p:txBody>
      </p:sp>
      <p:sp>
        <p:nvSpPr>
          <p:cNvPr id="303" name="Shape 303"/>
          <p:cNvSpPr/>
          <p:nvPr/>
        </p:nvSpPr>
        <p:spPr>
          <a:xfrm>
            <a:off x="4347910" y="3045794"/>
            <a:ext cx="4320602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dirty="0" err="1" smtClean="0"/>
              <a:t>選擇</a:t>
            </a:r>
            <a:r>
              <a:rPr lang="zh-TW" altLang="en-US" dirty="0" smtClean="0"/>
              <a:t>屬於</a:t>
            </a:r>
            <a:r>
              <a:rPr dirty="0" err="1" smtClean="0"/>
              <a:t>specials類別的</a:t>
            </a:r>
            <a:r>
              <a:rPr lang="zh-TW" altLang="en-US" dirty="0" smtClean="0"/>
              <a:t>所有元件</a:t>
            </a:r>
            <a:r>
              <a:rPr dirty="0" smtClean="0"/>
              <a:t>。</a:t>
            </a:r>
            <a:endParaRPr dirty="0"/>
          </a:p>
        </p:txBody>
      </p:sp>
      <p:pic>
        <p:nvPicPr>
          <p:cNvPr id="304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0326" y="3848375"/>
            <a:ext cx="3666710" cy="1157483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/>
        </p:nvSpPr>
        <p:spPr>
          <a:xfrm>
            <a:off x="4347910" y="4124247"/>
            <a:ext cx="33330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dirty="0" err="1"/>
              <a:t>選擇id是footer</a:t>
            </a:r>
            <a:r>
              <a:rPr dirty="0" err="1" smtClean="0"/>
              <a:t>的</a:t>
            </a:r>
            <a:r>
              <a:rPr lang="zh-TW" altLang="en-US" dirty="0" smtClean="0"/>
              <a:t>任何</a:t>
            </a:r>
            <a:r>
              <a:rPr dirty="0" err="1" smtClean="0"/>
              <a:t>元件</a:t>
            </a:r>
            <a:r>
              <a:rPr dirty="0"/>
              <a:t>。</a:t>
            </a:r>
          </a:p>
        </p:txBody>
      </p:sp>
      <p:pic>
        <p:nvPicPr>
          <p:cNvPr id="306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0050" y="4961400"/>
            <a:ext cx="3700794" cy="1198508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4347910" y="5279947"/>
            <a:ext cx="3442778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dirty="0" err="1"/>
              <a:t>選擇id是footer</a:t>
            </a:r>
            <a:r>
              <a:rPr dirty="0" err="1" smtClean="0"/>
              <a:t>的</a:t>
            </a:r>
            <a:r>
              <a:rPr lang="en-US" altLang="zh-TW" dirty="0" smtClean="0"/>
              <a:t>&lt;</a:t>
            </a:r>
            <a:r>
              <a:rPr dirty="0" smtClean="0"/>
              <a:t>p</a:t>
            </a:r>
            <a:r>
              <a:rPr lang="en-US" altLang="zh-TW" dirty="0"/>
              <a:t>&gt;</a:t>
            </a:r>
            <a:r>
              <a:rPr dirty="0" err="1" smtClean="0"/>
              <a:t>元件</a:t>
            </a:r>
            <a:r>
              <a:rPr dirty="0"/>
              <a:t>。</a:t>
            </a:r>
          </a:p>
        </p:txBody>
      </p:sp>
      <p:sp>
        <p:nvSpPr>
          <p:cNvPr id="2" name="圓角矩形 1"/>
          <p:cNvSpPr/>
          <p:nvPr/>
        </p:nvSpPr>
        <p:spPr>
          <a:xfrm>
            <a:off x="4134078" y="6089904"/>
            <a:ext cx="4534434" cy="63093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Class</a:t>
            </a:r>
            <a:r>
              <a:rPr lang="zh-TW" altLang="en-US" b="1" dirty="0" smtClean="0">
                <a:solidFill>
                  <a:schemeClr val="tx1"/>
                </a:solidFill>
              </a:rPr>
              <a:t>與</a:t>
            </a:r>
            <a:r>
              <a:rPr lang="en-US" altLang="zh-TW" b="1" dirty="0" smtClean="0">
                <a:solidFill>
                  <a:schemeClr val="tx1"/>
                </a:solidFill>
              </a:rPr>
              <a:t>id</a:t>
            </a:r>
            <a:r>
              <a:rPr lang="zh-TW" altLang="en-US" b="1" dirty="0" smtClean="0">
                <a:solidFill>
                  <a:schemeClr val="tx1"/>
                </a:solidFill>
              </a:rPr>
              <a:t>另一點差異：</a:t>
            </a:r>
            <a:endParaRPr lang="en-US" altLang="zh-TW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id</a:t>
            </a:r>
            <a:r>
              <a:rPr lang="zh-TW" altLang="en-US" b="1" dirty="0" smtClean="0">
                <a:solidFill>
                  <a:schemeClr val="tx1"/>
                </a:solidFill>
              </a:rPr>
              <a:t>選擇器於一份網頁中只會選出</a:t>
            </a:r>
            <a:r>
              <a:rPr lang="zh-TW" altLang="en-US" b="1" u="sng" dirty="0" smtClean="0">
                <a:solidFill>
                  <a:schemeClr val="tx1"/>
                </a:solidFill>
              </a:rPr>
              <a:t>一個元件</a:t>
            </a:r>
            <a:r>
              <a:rPr lang="zh-TW" altLang="en-US" b="1" dirty="0" smtClean="0">
                <a:solidFill>
                  <a:schemeClr val="tx1"/>
                </a:solidFill>
              </a:rPr>
              <a:t>。</a:t>
            </a:r>
            <a:endParaRPr lang="zh-TW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98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940" y="2771004"/>
            <a:ext cx="1737511" cy="39703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在知道</a:t>
            </a:r>
            <a:r>
              <a:rPr lang="en-US" altLang="zh-TW" dirty="0"/>
              <a:t>id</a:t>
            </a:r>
            <a:r>
              <a:rPr lang="zh-TW" altLang="en-US" dirty="0"/>
              <a:t>怎麼運用</a:t>
            </a:r>
            <a:r>
              <a:rPr lang="zh-TW" altLang="en-US" dirty="0" smtClean="0"/>
              <a:t>後</a:t>
            </a:r>
            <a:r>
              <a:rPr lang="en-US" altLang="zh-TW" dirty="0" smtClean="0"/>
              <a:t>…</a:t>
            </a:r>
            <a:r>
              <a:rPr lang="zh-TW" altLang="en-US" dirty="0" smtClean="0"/>
              <a:t>來試試看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想想我們</a:t>
            </a:r>
            <a:r>
              <a:rPr lang="en-US" altLang="zh-TW" dirty="0" err="1" smtClean="0"/>
              <a:t>loung</a:t>
            </a:r>
            <a:r>
              <a:rPr lang="zh-TW" altLang="en-US" dirty="0" smtClean="0"/>
              <a:t>網頁，那段完成的精緻內文－店老闆親擬的對客承諾，是否也應該是網頁中只會出現一次呢？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提示一：在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中將</a:t>
            </a:r>
            <a:r>
              <a:rPr lang="en-US" altLang="zh-TW" dirty="0" smtClean="0"/>
              <a:t>class</a:t>
            </a:r>
            <a:r>
              <a:rPr lang="zh-TW" altLang="en-US" dirty="0" smtClean="0"/>
              <a:t>改成</a:t>
            </a:r>
            <a:r>
              <a:rPr lang="en-US" altLang="zh-TW" dirty="0" smtClean="0"/>
              <a:t>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提示二：在</a:t>
            </a:r>
            <a:r>
              <a:rPr lang="en-US" altLang="zh-TW" dirty="0" smtClean="0"/>
              <a:t>CSS</a:t>
            </a:r>
            <a:r>
              <a:rPr lang="zh-TW" altLang="en-US" dirty="0" smtClean="0"/>
              <a:t>中將</a:t>
            </a:r>
            <a:r>
              <a:rPr lang="en-US" altLang="zh-TW" dirty="0" smtClean="0"/>
              <a:t>.</a:t>
            </a:r>
            <a:r>
              <a:rPr lang="zh-TW" altLang="en-US" dirty="0" smtClean="0"/>
              <a:t>改成</a:t>
            </a:r>
            <a:r>
              <a:rPr lang="en-US" altLang="zh-TW" dirty="0" smtClean="0"/>
              <a:t>…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dirty="0" smtClean="0"/>
          </a:p>
          <a:p>
            <a:r>
              <a:rPr lang="zh-TW" altLang="en-US" dirty="0" smtClean="0"/>
              <a:t>試著改改看，並儲存預覽網頁，你會發現</a:t>
            </a:r>
            <a:r>
              <a:rPr lang="en-US" altLang="zh-TW" dirty="0" smtClean="0"/>
              <a:t>….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744" y="3933056"/>
            <a:ext cx="2688494" cy="275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92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>
                <a:solidFill>
                  <a:srgbClr val="000000"/>
                </a:solidFill>
              </a:defRPr>
            </a:pPr>
            <a:r>
              <a:rPr lang="zh-TW" altLang="en-US" sz="3600" cap="none" dirty="0" smtClean="0">
                <a:solidFill>
                  <a:srgbClr val="FFFFFF"/>
                </a:solidFill>
              </a:rPr>
              <a:t>混搭樣式表</a:t>
            </a:r>
            <a:endParaRPr sz="4000" b="1" cap="all" dirty="0">
              <a:solidFill>
                <a:srgbClr val="FFFFFF"/>
              </a:solidFill>
            </a:endParaRPr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sz="2000" dirty="0">
              <a:solidFill>
                <a:srgbClr val="404040"/>
              </a:solidFill>
            </a:endParaRPr>
          </a:p>
        </p:txBody>
      </p:sp>
      <p:pic>
        <p:nvPicPr>
          <p:cNvPr id="4098" name="Picture 2" descr="http://matthewjamestaylor.com/img/illustrations/large/adding-css-to-html-with-link-embed-inline-and-impo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3" y="1216787"/>
            <a:ext cx="76200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2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385" y="2786205"/>
            <a:ext cx="6280727" cy="385379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混搭樣式表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想像一下「</a:t>
            </a:r>
            <a:r>
              <a:rPr lang="en-US" altLang="zh-TW" dirty="0" smtClean="0"/>
              <a:t>Head First Lounge</a:t>
            </a:r>
            <a:r>
              <a:rPr lang="zh-TW" altLang="en-US" dirty="0" smtClean="0"/>
              <a:t>」事業越做越大，有企業總部</a:t>
            </a:r>
            <a:r>
              <a:rPr lang="en-US" altLang="zh-TW" dirty="0" smtClean="0"/>
              <a:t>.</a:t>
            </a:r>
            <a:r>
              <a:rPr lang="zh-TW" altLang="en-US" dirty="0" smtClean="0"/>
              <a:t>飲品部門</a:t>
            </a:r>
            <a:r>
              <a:rPr lang="en-US" altLang="zh-TW" dirty="0" smtClean="0"/>
              <a:t>.</a:t>
            </a:r>
            <a:r>
              <a:rPr lang="zh-TW" altLang="en-US" dirty="0" smtClean="0"/>
              <a:t>飲品部門分部</a:t>
            </a:r>
            <a:r>
              <a:rPr lang="en-US" altLang="zh-TW" dirty="0" smtClean="0"/>
              <a:t>….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這個網頁就需要更多網頁構成，顯然是採用外部樣式表，但每個網頁都想要自己有獨立樣式的控制權時，該怎麼辦？</a:t>
            </a:r>
            <a:endParaRPr lang="zh-TW" altLang="en-US" dirty="0"/>
          </a:p>
        </p:txBody>
      </p:sp>
      <p:sp>
        <p:nvSpPr>
          <p:cNvPr id="5" name="Shape 302"/>
          <p:cNvSpPr/>
          <p:nvPr/>
        </p:nvSpPr>
        <p:spPr>
          <a:xfrm>
            <a:off x="1796735" y="4201230"/>
            <a:ext cx="1440242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我是總部要設立整體樣式。</a:t>
            </a:r>
            <a:endParaRPr dirty="0"/>
          </a:p>
        </p:txBody>
      </p:sp>
      <p:sp>
        <p:nvSpPr>
          <p:cNvPr id="6" name="Shape 302"/>
          <p:cNvSpPr/>
          <p:nvPr/>
        </p:nvSpPr>
        <p:spPr>
          <a:xfrm>
            <a:off x="5079430" y="3067374"/>
            <a:ext cx="1687129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sz="1600" dirty="0" smtClean="0"/>
              <a:t>我們使用總部規劃，但想有自己的特色</a:t>
            </a:r>
            <a:r>
              <a:rPr lang="en-US" altLang="zh-TW" sz="1600" dirty="0" smtClean="0"/>
              <a:t>-</a:t>
            </a:r>
            <a:r>
              <a:rPr lang="zh-TW" altLang="en-US" sz="1600" dirty="0" smtClean="0"/>
              <a:t>例如行高。</a:t>
            </a:r>
            <a:endParaRPr sz="1600" dirty="0"/>
          </a:p>
        </p:txBody>
      </p:sp>
      <p:sp>
        <p:nvSpPr>
          <p:cNvPr id="7" name="Shape 302"/>
          <p:cNvSpPr/>
          <p:nvPr/>
        </p:nvSpPr>
        <p:spPr>
          <a:xfrm>
            <a:off x="5922994" y="4389935"/>
            <a:ext cx="168712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sz="1400" dirty="0" smtClean="0"/>
              <a:t>我們的客群比較年輕</a:t>
            </a:r>
            <a:r>
              <a:rPr lang="en-US" altLang="zh-TW" sz="1400" dirty="0" smtClean="0"/>
              <a:t>..</a:t>
            </a:r>
            <a:r>
              <a:rPr lang="zh-TW" altLang="en-US" sz="1400" dirty="0" smtClean="0"/>
              <a:t>用色想調整，最好有時代尖端的感覺！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573795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使用多份樣式表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其實一份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可以連結不只一份樣式表，就可以解決</a:t>
            </a:r>
            <a:r>
              <a:rPr lang="en-US" altLang="zh-TW" dirty="0" smtClean="0"/>
              <a:t>lounge</a:t>
            </a:r>
            <a:r>
              <a:rPr lang="zh-TW" altLang="en-US" dirty="0" smtClean="0"/>
              <a:t>總部與分部的問題！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36" y="2675235"/>
            <a:ext cx="6972904" cy="3391194"/>
          </a:xfrm>
          <a:prstGeom prst="rect">
            <a:avLst/>
          </a:prstGeom>
        </p:spPr>
      </p:pic>
      <p:sp>
        <p:nvSpPr>
          <p:cNvPr id="5" name="Shape 302"/>
          <p:cNvSpPr/>
          <p:nvPr/>
        </p:nvSpPr>
        <p:spPr>
          <a:xfrm>
            <a:off x="4338766" y="2121237"/>
            <a:ext cx="2491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在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中，可以指定多份樣式表，此處有三份。</a:t>
            </a:r>
            <a:endParaRPr dirty="0"/>
          </a:p>
        </p:txBody>
      </p:sp>
      <p:sp>
        <p:nvSpPr>
          <p:cNvPr id="6" name="Shape 302"/>
          <p:cNvSpPr/>
          <p:nvPr/>
        </p:nvSpPr>
        <p:spPr>
          <a:xfrm>
            <a:off x="6094414" y="2952234"/>
            <a:ext cx="286670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一份用於設定總部整體形象。</a:t>
            </a:r>
            <a:endParaRPr dirty="0"/>
          </a:p>
        </p:txBody>
      </p:sp>
      <p:sp>
        <p:nvSpPr>
          <p:cNvPr id="7" name="Shape 302"/>
          <p:cNvSpPr/>
          <p:nvPr/>
        </p:nvSpPr>
        <p:spPr>
          <a:xfrm>
            <a:off x="6373639" y="5056723"/>
            <a:ext cx="249180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飲品分部可以對總部樣式來點錦上添花，甚至可以覆寫某些企業樣式。</a:t>
            </a:r>
            <a:endParaRPr dirty="0"/>
          </a:p>
        </p:txBody>
      </p:sp>
      <p:sp>
        <p:nvSpPr>
          <p:cNvPr id="8" name="Shape 302"/>
          <p:cNvSpPr/>
          <p:nvPr/>
        </p:nvSpPr>
        <p:spPr>
          <a:xfrm>
            <a:off x="2264237" y="4983571"/>
            <a:ext cx="2491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/>
              <a:t>飲</a:t>
            </a:r>
            <a:r>
              <a:rPr lang="zh-TW" altLang="en-US" dirty="0" smtClean="0"/>
              <a:t>品部門分部做了一些特有的調整。</a:t>
            </a:r>
            <a:endParaRPr dirty="0"/>
          </a:p>
        </p:txBody>
      </p:sp>
      <p:sp>
        <p:nvSpPr>
          <p:cNvPr id="9" name="Shape 302"/>
          <p:cNvSpPr/>
          <p:nvPr/>
        </p:nvSpPr>
        <p:spPr>
          <a:xfrm>
            <a:off x="3326099" y="5887720"/>
            <a:ext cx="249180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順序很重要！晚出現的樣式表，可以覆寫先前連結的樣式表裡的樣式。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60058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目標媒體類型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還有另一個採用多份樣式表的原因。</a:t>
            </a:r>
            <a:endParaRPr lang="en-US" altLang="zh-TW" dirty="0" smtClean="0"/>
          </a:p>
          <a:p>
            <a:r>
              <a:rPr lang="zh-TW" altLang="en-US" dirty="0" smtClean="0"/>
              <a:t>設想看看：若你的網頁不再侷限於呈現在桌上型瀏覽器。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 smtClean="0"/>
              <a:t>PC</a:t>
            </a:r>
            <a:r>
              <a:rPr lang="zh-TW" altLang="en-US" dirty="0" smtClean="0"/>
              <a:t>、筆電、平板、智慧型手機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等，甚至列印用的網頁版本，樣式表呈現都會適用嗎？</a:t>
            </a:r>
            <a:endParaRPr lang="en-US" altLang="zh-TW" dirty="0" smtClean="0"/>
          </a:p>
          <a:p>
            <a:pPr marL="57150" indent="0">
              <a:buNone/>
            </a:pPr>
            <a:endParaRPr lang="en-US" altLang="zh-TW" dirty="0" smtClean="0"/>
          </a:p>
        </p:txBody>
      </p:sp>
      <p:pic>
        <p:nvPicPr>
          <p:cNvPr id="1026" name="Picture 2" descr="http://www.jesselampel.com/cbt2/lib/img/media-que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28" y="3494137"/>
            <a:ext cx="7257143" cy="265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3540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HTML</a:t>
            </a:r>
            <a:r>
              <a:rPr lang="zh-TW" altLang="en-US" dirty="0" smtClean="0"/>
              <a:t>中加入</a:t>
            </a:r>
            <a:r>
              <a:rPr lang="en-US" altLang="zh-TW" dirty="0" smtClean="0"/>
              <a:t>Media </a:t>
            </a:r>
            <a:r>
              <a:rPr lang="en-US" altLang="zh-TW" dirty="0"/>
              <a:t>query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HTML</a:t>
            </a:r>
            <a:r>
              <a:rPr lang="zh-TW" altLang="en-US" dirty="0"/>
              <a:t>中有一個</a:t>
            </a:r>
            <a:r>
              <a:rPr lang="en-US" altLang="zh-TW" dirty="0"/>
              <a:t>media</a:t>
            </a:r>
            <a:r>
              <a:rPr lang="zh-TW" altLang="en-US" dirty="0"/>
              <a:t>屬性，可以加到</a:t>
            </a:r>
            <a:r>
              <a:rPr lang="en-US" altLang="zh-TW" dirty="0"/>
              <a:t>&lt;link&gt;</a:t>
            </a:r>
            <a:r>
              <a:rPr lang="zh-TW" altLang="en-US" dirty="0"/>
              <a:t>元件，解決這個問題！讓我們只用到配合特定裝置的樣式檔案。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5" y="2866577"/>
            <a:ext cx="8870449" cy="1700932"/>
          </a:xfrm>
          <a:prstGeom prst="rect">
            <a:avLst/>
          </a:prstGeom>
        </p:spPr>
      </p:pic>
      <p:sp>
        <p:nvSpPr>
          <p:cNvPr id="6" name="Shape 302"/>
          <p:cNvSpPr/>
          <p:nvPr/>
        </p:nvSpPr>
        <p:spPr>
          <a:xfrm>
            <a:off x="3881566" y="2445562"/>
            <a:ext cx="2491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zh-TW" dirty="0"/>
              <a:t>m</a:t>
            </a:r>
            <a:r>
              <a:rPr lang="en-US" altLang="zh-TW" dirty="0" smtClean="0"/>
              <a:t>edia</a:t>
            </a:r>
            <a:r>
              <a:rPr lang="zh-TW" altLang="en-US" dirty="0" smtClean="0"/>
              <a:t>屬性能讓我們指定樣式表適用的裝置類型。</a:t>
            </a:r>
            <a:endParaRPr dirty="0"/>
          </a:p>
        </p:txBody>
      </p:sp>
      <p:sp>
        <p:nvSpPr>
          <p:cNvPr id="7" name="Shape 302"/>
          <p:cNvSpPr/>
          <p:nvPr/>
        </p:nvSpPr>
        <p:spPr>
          <a:xfrm>
            <a:off x="6652199" y="2043871"/>
            <a:ext cx="249180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建立一組「</a:t>
            </a:r>
            <a:r>
              <a:rPr lang="en-US" altLang="zh-TW" dirty="0" smtClean="0"/>
              <a:t>media query</a:t>
            </a:r>
            <a:r>
              <a:rPr lang="zh-TW" altLang="en-US" dirty="0" smtClean="0"/>
              <a:t>」比對符合的裝置，以此指定裝置類型。</a:t>
            </a:r>
            <a:endParaRPr dirty="0"/>
          </a:p>
        </p:txBody>
      </p:sp>
      <p:sp>
        <p:nvSpPr>
          <p:cNvPr id="8" name="Shape 302"/>
          <p:cNvSpPr/>
          <p:nvPr/>
        </p:nvSpPr>
        <p:spPr>
          <a:xfrm>
            <a:off x="6583811" y="4345218"/>
            <a:ext cx="2491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zh-TW" dirty="0" smtClean="0"/>
              <a:t>…</a:t>
            </a:r>
            <a:r>
              <a:rPr lang="zh-TW" altLang="en-US" dirty="0" smtClean="0"/>
              <a:t>而且螢幕的最大寬度不得超過</a:t>
            </a:r>
            <a:r>
              <a:rPr lang="en-US" altLang="zh-TW" dirty="0" smtClean="0"/>
              <a:t>480</a:t>
            </a:r>
            <a:r>
              <a:rPr lang="zh-TW" altLang="en-US" dirty="0" smtClean="0"/>
              <a:t> </a:t>
            </a:r>
            <a:r>
              <a:rPr lang="en-US" altLang="zh-TW" dirty="0" smtClean="0"/>
              <a:t>pixels</a:t>
            </a:r>
            <a:endParaRPr dirty="0"/>
          </a:p>
        </p:txBody>
      </p:sp>
      <p:sp>
        <p:nvSpPr>
          <p:cNvPr id="9" name="Shape 302"/>
          <p:cNvSpPr/>
          <p:nvPr/>
        </p:nvSpPr>
        <p:spPr>
          <a:xfrm>
            <a:off x="2654088" y="4469910"/>
            <a:ext cx="3678203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我們的查詢內容指定採用任何具有螢幕的裝置</a:t>
            </a:r>
            <a:r>
              <a:rPr lang="en-US" altLang="zh-TW" dirty="0" smtClean="0"/>
              <a:t>(</a:t>
            </a:r>
            <a:r>
              <a:rPr lang="zh-TW" altLang="en-US" dirty="0" smtClean="0"/>
              <a:t>相對來說，剔除了印表機、</a:t>
            </a:r>
            <a:r>
              <a:rPr lang="en-US" altLang="zh-TW" dirty="0" smtClean="0"/>
              <a:t>3D</a:t>
            </a:r>
            <a:r>
              <a:rPr lang="zh-TW" altLang="en-US" dirty="0" smtClean="0"/>
              <a:t>立體眼鏡、盲文閱讀器</a:t>
            </a:r>
            <a:r>
              <a:rPr lang="en-US" altLang="zh-TW" dirty="0" smtClean="0"/>
              <a:t>)…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0791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細說</a:t>
            </a:r>
            <a:r>
              <a:rPr lang="en-US" altLang="zh-TW" dirty="0" smtClean="0"/>
              <a:t>box model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所有元件都視為方盒了！段落、標題、區塊引文、清單、清單項目</a:t>
            </a:r>
            <a:r>
              <a:rPr lang="en-US" altLang="zh-TW" dirty="0" smtClean="0"/>
              <a:t>…</a:t>
            </a:r>
            <a:r>
              <a:rPr lang="zh-TW" altLang="en-US" dirty="0" smtClean="0"/>
              <a:t>甚至連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em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與連結這類行內元件。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我們能用</a:t>
            </a:r>
            <a:r>
              <a:rPr lang="en-US" altLang="zh-TW" dirty="0" smtClean="0"/>
              <a:t>CSS</a:t>
            </a:r>
            <a:r>
              <a:rPr lang="zh-TW" altLang="en-US" dirty="0" smtClean="0"/>
              <a:t>掌控「方盒」的每個層面。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圍繞內容的邊距大小。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元件是否具有邊框（以及邊框的格式和粗細）。</a:t>
            </a:r>
            <a:endParaRPr lang="en-US" altLang="zh-TW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dirty="0" smtClean="0"/>
              <a:t>元件間的邊界距離。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71250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中加入</a:t>
            </a:r>
            <a:r>
              <a:rPr lang="en-US" altLang="zh-TW" dirty="0" smtClean="0"/>
              <a:t>Media </a:t>
            </a:r>
            <a:r>
              <a:rPr lang="en-US" altLang="zh-TW" dirty="0"/>
              <a:t>query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也可以建立符合列印裝置的查詢內容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media query</a:t>
            </a:r>
            <a:r>
              <a:rPr lang="zh-TW" altLang="en-US" dirty="0" smtClean="0"/>
              <a:t>中可以使用許多特性，</a:t>
            </a:r>
            <a:r>
              <a:rPr lang="en-US" altLang="zh-TW" dirty="0" err="1" smtClean="0"/>
              <a:t>mindevice</a:t>
            </a:r>
            <a:r>
              <a:rPr lang="en-US" altLang="zh-TW" dirty="0" smtClean="0"/>
              <a:t>-width</a:t>
            </a:r>
            <a:r>
              <a:rPr lang="zh-TW" altLang="en-US" dirty="0" smtClean="0"/>
              <a:t>、</a:t>
            </a:r>
            <a:r>
              <a:rPr lang="en-US" altLang="zh-TW" dirty="0" smtClean="0"/>
              <a:t>max-device-width</a:t>
            </a:r>
            <a:r>
              <a:rPr lang="zh-TW" altLang="en-US" dirty="0" smtClean="0"/>
              <a:t>，以及裝置的方向</a:t>
            </a:r>
            <a:r>
              <a:rPr lang="en-US" altLang="zh-TW" dirty="0" smtClean="0"/>
              <a:t>(orientation</a:t>
            </a:r>
            <a:r>
              <a:rPr lang="zh-TW" altLang="en-US" dirty="0" smtClean="0"/>
              <a:t>，指定採用直向或橫向</a:t>
            </a:r>
            <a:r>
              <a:rPr lang="en-US" altLang="zh-TW" dirty="0" smtClean="0"/>
              <a:t>)…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804" y="1774669"/>
            <a:ext cx="5898391" cy="722438"/>
          </a:xfrm>
          <a:prstGeom prst="rect">
            <a:avLst/>
          </a:prstGeom>
        </p:spPr>
      </p:pic>
      <p:sp>
        <p:nvSpPr>
          <p:cNvPr id="5" name="Shape 302"/>
          <p:cNvSpPr/>
          <p:nvPr/>
        </p:nvSpPr>
        <p:spPr>
          <a:xfrm>
            <a:off x="2418526" y="2364124"/>
            <a:ext cx="24918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這個</a:t>
            </a:r>
            <a:r>
              <a:rPr lang="en-US" altLang="zh-TW" dirty="0" err="1" smtClean="0"/>
              <a:t>css</a:t>
            </a:r>
            <a:r>
              <a:rPr lang="zh-TW" altLang="en-US" dirty="0" smtClean="0"/>
              <a:t>的用武之地</a:t>
            </a:r>
            <a:r>
              <a:rPr lang="en-US" altLang="zh-TW" dirty="0" smtClean="0"/>
              <a:t>…</a:t>
            </a:r>
            <a:endParaRPr dirty="0"/>
          </a:p>
        </p:txBody>
      </p:sp>
      <p:sp>
        <p:nvSpPr>
          <p:cNvPr id="6" name="Shape 302"/>
          <p:cNvSpPr/>
          <p:nvPr/>
        </p:nvSpPr>
        <p:spPr>
          <a:xfrm>
            <a:off x="5088927" y="2502623"/>
            <a:ext cx="249180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zh-TW" dirty="0" smtClean="0"/>
              <a:t>..</a:t>
            </a:r>
            <a:r>
              <a:rPr lang="zh-TW" altLang="en-US" dirty="0" smtClean="0"/>
              <a:t>只有媒體類行為「</a:t>
            </a:r>
            <a:r>
              <a:rPr lang="en-US" altLang="zh-TW" dirty="0" smtClean="0"/>
              <a:t>print</a:t>
            </a:r>
            <a:r>
              <a:rPr lang="zh-TW" altLang="en-US" dirty="0" smtClean="0"/>
              <a:t>」的時候，表示我們透過列表機來檢視文件。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1825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CSS</a:t>
            </a:r>
            <a:r>
              <a:rPr lang="zh-TW" altLang="en-US" dirty="0" smtClean="0"/>
              <a:t>中加入</a:t>
            </a:r>
            <a:r>
              <a:rPr lang="en-US" altLang="zh-TW" dirty="0"/>
              <a:t>Media query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CSS</a:t>
            </a:r>
            <a:r>
              <a:rPr lang="zh-TW" altLang="en-US" dirty="0" smtClean="0"/>
              <a:t>中也可以加入專門的特性。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89" y="1928906"/>
            <a:ext cx="5194242" cy="4956478"/>
          </a:xfrm>
          <a:prstGeom prst="rect">
            <a:avLst/>
          </a:prstGeom>
        </p:spPr>
      </p:pic>
      <p:sp>
        <p:nvSpPr>
          <p:cNvPr id="5" name="Shape 302"/>
          <p:cNvSpPr/>
          <p:nvPr/>
        </p:nvSpPr>
        <p:spPr>
          <a:xfrm>
            <a:off x="955839" y="1651907"/>
            <a:ext cx="24918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使用</a:t>
            </a:r>
            <a:r>
              <a:rPr lang="en-US" altLang="zh-TW" dirty="0" smtClean="0"/>
              <a:t>@media</a:t>
            </a:r>
            <a:r>
              <a:rPr lang="zh-TW" altLang="en-US" dirty="0" smtClean="0"/>
              <a:t>規則</a:t>
            </a:r>
            <a:r>
              <a:rPr lang="en-US" altLang="zh-TW" dirty="0" smtClean="0"/>
              <a:t>...</a:t>
            </a:r>
            <a:endParaRPr dirty="0"/>
          </a:p>
        </p:txBody>
      </p:sp>
      <p:sp>
        <p:nvSpPr>
          <p:cNvPr id="6" name="Shape 302"/>
          <p:cNvSpPr/>
          <p:nvPr/>
        </p:nvSpPr>
        <p:spPr>
          <a:xfrm>
            <a:off x="3141255" y="1651907"/>
            <a:ext cx="24918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zh-TW" dirty="0" smtClean="0"/>
              <a:t>…</a:t>
            </a:r>
            <a:r>
              <a:rPr lang="zh-TW" altLang="en-US" dirty="0" smtClean="0"/>
              <a:t>指定查詢內容</a:t>
            </a:r>
            <a:endParaRPr dirty="0"/>
          </a:p>
        </p:txBody>
      </p:sp>
      <p:sp>
        <p:nvSpPr>
          <p:cNvPr id="7" name="Shape 302"/>
          <p:cNvSpPr/>
          <p:nvPr/>
        </p:nvSpPr>
        <p:spPr>
          <a:xfrm>
            <a:off x="6062098" y="1784890"/>
            <a:ext cx="249180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然後在曲括號中放入規則，規則將套用在符合查詢條件的裝置上。</a:t>
            </a:r>
            <a:endParaRPr dirty="0"/>
          </a:p>
        </p:txBody>
      </p:sp>
      <p:sp>
        <p:nvSpPr>
          <p:cNvPr id="8" name="Shape 302"/>
          <p:cNvSpPr/>
          <p:nvPr/>
        </p:nvSpPr>
        <p:spPr>
          <a:xfrm>
            <a:off x="6062097" y="2759903"/>
            <a:ext cx="249180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所以說，這些規則將在螢幕寬度大於</a:t>
            </a:r>
            <a:r>
              <a:rPr lang="en-US" altLang="zh-TW" dirty="0" smtClean="0"/>
              <a:t>480px</a:t>
            </a:r>
            <a:r>
              <a:rPr lang="zh-TW" altLang="en-US" dirty="0" smtClean="0"/>
              <a:t>時使用</a:t>
            </a:r>
            <a:r>
              <a:rPr lang="en-US" altLang="zh-TW" dirty="0" smtClean="0"/>
              <a:t>…</a:t>
            </a:r>
            <a:endParaRPr dirty="0"/>
          </a:p>
        </p:txBody>
      </p:sp>
      <p:sp>
        <p:nvSpPr>
          <p:cNvPr id="9" name="Shape 302"/>
          <p:cNvSpPr/>
          <p:nvPr/>
        </p:nvSpPr>
        <p:spPr>
          <a:xfrm>
            <a:off x="6159827" y="3772930"/>
            <a:ext cx="2491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zh-TW" dirty="0" smtClean="0"/>
              <a:t>…</a:t>
            </a:r>
            <a:r>
              <a:rPr lang="zh-TW" altLang="en-US" dirty="0" smtClean="0"/>
              <a:t>這些則在螢幕寬度等於或小於</a:t>
            </a:r>
            <a:r>
              <a:rPr lang="en-US" altLang="zh-TW" dirty="0" smtClean="0"/>
              <a:t>480px</a:t>
            </a:r>
            <a:r>
              <a:rPr lang="zh-TW" altLang="en-US" dirty="0" smtClean="0"/>
              <a:t>時使用</a:t>
            </a:r>
            <a:r>
              <a:rPr lang="en-US" altLang="zh-TW" dirty="0" smtClean="0"/>
              <a:t>…</a:t>
            </a:r>
            <a:endParaRPr dirty="0"/>
          </a:p>
        </p:txBody>
      </p:sp>
      <p:sp>
        <p:nvSpPr>
          <p:cNvPr id="10" name="Shape 302"/>
          <p:cNvSpPr/>
          <p:nvPr/>
        </p:nvSpPr>
        <p:spPr>
          <a:xfrm>
            <a:off x="6513831" y="4612136"/>
            <a:ext cx="2491801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zh-TW" dirty="0" smtClean="0"/>
              <a:t>…</a:t>
            </a:r>
            <a:r>
              <a:rPr lang="zh-TW" altLang="en-US" dirty="0" smtClean="0"/>
              <a:t>這些則在列印網頁時使用</a:t>
            </a:r>
            <a:r>
              <a:rPr lang="zh-TW" altLang="en-US" dirty="0"/>
              <a:t>。</a:t>
            </a:r>
            <a:endParaRPr lang="en-US" altLang="zh-TW" dirty="0" smtClean="0"/>
          </a:p>
        </p:txBody>
      </p:sp>
      <p:sp>
        <p:nvSpPr>
          <p:cNvPr id="11" name="Shape 302"/>
          <p:cNvSpPr/>
          <p:nvPr/>
        </p:nvSpPr>
        <p:spPr>
          <a:xfrm>
            <a:off x="3845028" y="5982872"/>
            <a:ext cx="249180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/>
            <a:r>
              <a:rPr lang="zh-TW" altLang="en-US" dirty="0" smtClean="0"/>
              <a:t>其他規則均套用到所有網頁上，因為它們不在</a:t>
            </a:r>
            <a:r>
              <a:rPr lang="en-US" altLang="zh-TW" dirty="0" smtClean="0"/>
              <a:t>@media</a:t>
            </a:r>
            <a:r>
              <a:rPr lang="zh-TW" altLang="en-US" dirty="0" smtClean="0"/>
              <a:t>規則內。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579169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Media </a:t>
            </a:r>
            <a:r>
              <a:rPr lang="en-US" altLang="zh-TW" dirty="0" smtClean="0"/>
              <a:t>query</a:t>
            </a:r>
            <a:r>
              <a:rPr lang="zh-TW" altLang="en-US" dirty="0" smtClean="0"/>
              <a:t>小提醒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它是個標準小組還在開發中的領域，所以請隨時注意在目標裝置上演變出的最佳慣例。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IE8</a:t>
            </a:r>
            <a:r>
              <a:rPr lang="zh-TW" altLang="en-US" dirty="0" smtClean="0"/>
              <a:t>或更早的版本不支援</a:t>
            </a:r>
            <a:r>
              <a:rPr lang="en-US" altLang="zh-TW" dirty="0" smtClean="0"/>
              <a:t>media query</a:t>
            </a:r>
            <a:r>
              <a:rPr lang="zh-TW" altLang="en-US" dirty="0" smtClean="0"/>
              <a:t>！</a:t>
            </a:r>
            <a:endParaRPr lang="zh-TW" altLang="en-US" dirty="0"/>
          </a:p>
        </p:txBody>
      </p:sp>
      <p:pic>
        <p:nvPicPr>
          <p:cNvPr id="2050" name="Picture 2" descr="http://4.bp.blogspot.com/-lpYDQnsfxJE/UyFaXD5UDNI/AAAAAAAABGw/9UkYkJoG3ng/s1600/media-que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075" y="3032001"/>
            <a:ext cx="5657850" cy="358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571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何為內容區域</a:t>
            </a:r>
            <a:r>
              <a:rPr lang="en-US" altLang="zh-TW" dirty="0" smtClean="0"/>
              <a:t>(</a:t>
            </a:r>
            <a:r>
              <a:rPr lang="en-US" altLang="zh-TW" dirty="0">
                <a:solidFill>
                  <a:srgbClr val="FFFFFF"/>
                </a:solidFill>
              </a:rPr>
              <a:t>content</a:t>
            </a:r>
            <a:r>
              <a:rPr lang="en-US" altLang="zh-TW" dirty="0" smtClean="0"/>
              <a:t>)</a:t>
            </a:r>
            <a:r>
              <a:rPr lang="zh-TW" altLang="en-US" dirty="0" smtClean="0"/>
              <a:t>？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14" y="2065582"/>
            <a:ext cx="6145301" cy="337442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032504" y="1522961"/>
            <a:ext cx="3512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內容區域承載元件內容。</a:t>
            </a:r>
            <a:endParaRPr lang="en-US" altLang="zh-TW" dirty="0"/>
          </a:p>
          <a:p>
            <a:r>
              <a:rPr lang="zh-TW" altLang="en-US" dirty="0" smtClean="0"/>
              <a:t>通常區域大小剛好可以塞進內容。</a:t>
            </a:r>
            <a:endParaRPr lang="en-US" altLang="zh-TW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493776" y="4239682"/>
            <a:ext cx="3236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我們畫出了內容區域的邊緣，以便大家理解這個區域的大小。</a:t>
            </a:r>
            <a:endParaRPr lang="en-US" altLang="zh-TW" dirty="0" smtClean="0"/>
          </a:p>
          <a:p>
            <a:r>
              <a:rPr lang="zh-TW" altLang="en-US" dirty="0" smtClean="0"/>
              <a:t>但在瀏覽器中，內容區域沒有這種可見的邊緣。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839055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何為邊距</a:t>
            </a:r>
            <a:r>
              <a:rPr lang="en-US" altLang="zh-TW" dirty="0" smtClean="0"/>
              <a:t>(padding)</a:t>
            </a:r>
            <a:r>
              <a:rPr lang="zh-TW" altLang="en-US" dirty="0" smtClean="0"/>
              <a:t>？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992" y="1635814"/>
            <a:ext cx="4511431" cy="445808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941380" y="1559536"/>
            <a:ext cx="307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瀏覽器圍繞著內容區域加上選用的邊距。</a:t>
            </a:r>
            <a:endParaRPr lang="en-US" altLang="zh-TW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27632" y="5632235"/>
            <a:ext cx="352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CSS</a:t>
            </a:r>
            <a:r>
              <a:rPr lang="zh-TW" altLang="en-US" dirty="0" smtClean="0"/>
              <a:t>，將可控制圍繞內容的邊距寬度，甚至只控制單邊的邊距</a:t>
            </a:r>
            <a:r>
              <a:rPr lang="en-US" altLang="zh-TW" dirty="0" smtClean="0"/>
              <a:t>(</a:t>
            </a:r>
            <a:r>
              <a:rPr lang="zh-TW" altLang="en-US" dirty="0" smtClean="0"/>
              <a:t>指定上、右、下或左邊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363616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789" y="1494216"/>
            <a:ext cx="5060118" cy="413801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何為邊框</a:t>
            </a:r>
            <a:r>
              <a:rPr lang="en-US" altLang="zh-TW" dirty="0" smtClean="0"/>
              <a:t>(border)</a:t>
            </a:r>
            <a:r>
              <a:rPr lang="zh-TW" altLang="en-US" dirty="0" smtClean="0"/>
              <a:t>？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197853" y="1171050"/>
            <a:ext cx="2343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請注意到邊距分隔了內容區域與邊框。</a:t>
            </a:r>
            <a:endParaRPr lang="en-US" alt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4657125" y="1119227"/>
            <a:ext cx="307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CSS</a:t>
            </a:r>
            <a:r>
              <a:rPr lang="zh-TW" altLang="en-US" dirty="0" smtClean="0"/>
              <a:t>，將可控制邊框的粗細、色彩與風格。</a:t>
            </a:r>
            <a:endParaRPr lang="en-US" altLang="zh-TW" dirty="0"/>
          </a:p>
        </p:txBody>
      </p:sp>
      <p:sp>
        <p:nvSpPr>
          <p:cNvPr id="9" name="文字方塊 8"/>
          <p:cNvSpPr txBox="1"/>
          <p:nvPr/>
        </p:nvSpPr>
        <p:spPr>
          <a:xfrm>
            <a:off x="2441436" y="3419070"/>
            <a:ext cx="67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邊框</a:t>
            </a:r>
            <a:endParaRPr lang="en-US" altLang="zh-TW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441436" y="4163391"/>
            <a:ext cx="67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邊距</a:t>
            </a:r>
            <a:endParaRPr lang="en-US" altLang="zh-TW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562051" y="4855889"/>
            <a:ext cx="67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內</a:t>
            </a:r>
            <a:r>
              <a:rPr lang="zh-TW" altLang="en-US" dirty="0"/>
              <a:t>容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716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032" y="1708947"/>
            <a:ext cx="5584420" cy="47552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何為邊界</a:t>
            </a:r>
            <a:r>
              <a:rPr lang="en-US" altLang="zh-TW" dirty="0" smtClean="0"/>
              <a:t>(margin)</a:t>
            </a:r>
            <a:r>
              <a:rPr lang="zh-TW" altLang="en-US" dirty="0" smtClean="0"/>
              <a:t>？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54421" y="1062616"/>
            <a:ext cx="4318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CSS</a:t>
            </a:r>
            <a:r>
              <a:rPr lang="zh-TW" altLang="en-US" dirty="0" smtClean="0"/>
              <a:t>，將可控制邊界的整體寬度，或是任何一邊的寬度</a:t>
            </a:r>
            <a:r>
              <a:rPr lang="en-US" altLang="zh-TW" dirty="0" smtClean="0"/>
              <a:t>(</a:t>
            </a:r>
            <a:r>
              <a:rPr lang="zh-TW" altLang="en-US" dirty="0" smtClean="0"/>
              <a:t>指定上、右、下或左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/>
          </a:p>
        </p:txBody>
      </p:sp>
      <p:sp>
        <p:nvSpPr>
          <p:cNvPr id="9" name="文字方塊 8"/>
          <p:cNvSpPr txBox="1"/>
          <p:nvPr/>
        </p:nvSpPr>
        <p:spPr>
          <a:xfrm>
            <a:off x="5513820" y="6334594"/>
            <a:ext cx="67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邊框</a:t>
            </a:r>
            <a:endParaRPr lang="en-US" altLang="zh-TW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913271" y="5962434"/>
            <a:ext cx="67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邊距</a:t>
            </a:r>
            <a:endParaRPr lang="en-US" altLang="zh-TW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4242918" y="5679187"/>
            <a:ext cx="67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內</a:t>
            </a:r>
            <a:r>
              <a:rPr lang="zh-TW" altLang="en-US" dirty="0"/>
              <a:t>容</a:t>
            </a:r>
            <a:endParaRPr lang="en-US" altLang="zh-TW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184173" y="6145795"/>
            <a:ext cx="67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邊界</a:t>
            </a:r>
            <a:endParaRPr lang="en-US" altLang="zh-TW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58961" y="3296864"/>
            <a:ext cx="23437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這是元件整體。</a:t>
            </a:r>
            <a:endParaRPr lang="en-US" altLang="zh-TW" dirty="0" smtClean="0"/>
          </a:p>
          <a:p>
            <a:r>
              <a:rPr lang="zh-TW" altLang="en-US" dirty="0" smtClean="0"/>
              <a:t>我們有內容區域，周圍環繞著選用的邊距，再外面一層環繞著選用的邊框，更外面一層環繞著選用的邊界。</a:t>
            </a:r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394" y="2424640"/>
            <a:ext cx="960203" cy="1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5553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2581</TotalTime>
  <Words>2634</Words>
  <Application>Microsoft Office PowerPoint</Application>
  <PresentationFormat>如螢幕大小 (4:3)</PresentationFormat>
  <Paragraphs>301</Paragraphs>
  <Slides>52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52</vt:i4>
      </vt:variant>
    </vt:vector>
  </HeadingPairs>
  <TitlesOfParts>
    <vt:vector size="59" baseType="lpstr">
      <vt:lpstr>微軟正黑體</vt:lpstr>
      <vt:lpstr>新細明體</vt:lpstr>
      <vt:lpstr>Arial</vt:lpstr>
      <vt:lpstr>Calibri</vt:lpstr>
      <vt:lpstr>Wingdings</vt:lpstr>
      <vt:lpstr>1_Office 佈景主題</vt:lpstr>
      <vt:lpstr>2_Office 佈景主題</vt:lpstr>
      <vt:lpstr>PowerPoint 簡報</vt:lpstr>
      <vt:lpstr>本章目標</vt:lpstr>
      <vt:lpstr>深入熟悉元件</vt:lpstr>
      <vt:lpstr>CSS怎麼看待元件</vt:lpstr>
      <vt:lpstr>細說box model</vt:lpstr>
      <vt:lpstr>何為內容區域(content)？</vt:lpstr>
      <vt:lpstr>何為邊距(padding)？</vt:lpstr>
      <vt:lpstr>何為邊框(border)？</vt:lpstr>
      <vt:lpstr>何為邊界(margin)？</vt:lpstr>
      <vt:lpstr>運用box model的方式</vt:lpstr>
      <vt:lpstr>盒子(boxes)  變化範例</vt:lpstr>
      <vt:lpstr>邊框(border)  變化範例</vt:lpstr>
      <vt:lpstr>邊距(padding)  變化範例</vt:lpstr>
      <vt:lpstr>邊界(margin)  變化範例</vt:lpstr>
      <vt:lpstr>還可以…調整內文(content)</vt:lpstr>
      <vt:lpstr>動動手</vt:lpstr>
      <vt:lpstr>很有風格的藍色段落</vt:lpstr>
      <vt:lpstr>建立樣式表</vt:lpstr>
      <vt:lpstr>建立樣式表</vt:lpstr>
      <vt:lpstr>看看結果</vt:lpstr>
      <vt:lpstr>還缺少什麼？</vt:lpstr>
      <vt:lpstr>添加padding</vt:lpstr>
      <vt:lpstr>添加margin</vt:lpstr>
      <vt:lpstr>為背景加上圖片</vt:lpstr>
      <vt:lpstr>加入背景圖片</vt:lpstr>
      <vt:lpstr>比較放入圖片的方式</vt:lpstr>
      <vt:lpstr>為lounge加上背景圖像</vt:lpstr>
      <vt:lpstr>來修正重複的背景圖像</vt:lpstr>
      <vt:lpstr>設定背景的兩個新語法</vt:lpstr>
      <vt:lpstr>看看結果</vt:lpstr>
      <vt:lpstr>如何只新增左邊的邊距？</vt:lpstr>
      <vt:lpstr>到底改完了沒？</vt:lpstr>
      <vt:lpstr>邊框概說</vt:lpstr>
      <vt:lpstr>Border Style</vt:lpstr>
      <vt:lpstr>Border Width、Border Color</vt:lpstr>
      <vt:lpstr>上、下、左、右的邊框</vt:lpstr>
      <vt:lpstr>Border radius</vt:lpstr>
      <vt:lpstr>動動手</vt:lpstr>
      <vt:lpstr>邊框精緻化</vt:lpstr>
      <vt:lpstr>完成目標！</vt:lpstr>
      <vt:lpstr>id屬性</vt:lpstr>
      <vt:lpstr>以footer(頁尾)為例</vt:lpstr>
      <vt:lpstr>在CSS中運用id</vt:lpstr>
      <vt:lpstr>在知道id怎麼運用後…來試試看</vt:lpstr>
      <vt:lpstr>混搭樣式表</vt:lpstr>
      <vt:lpstr>混搭樣式表</vt:lpstr>
      <vt:lpstr>使用多份樣式表</vt:lpstr>
      <vt:lpstr>目標媒體類型</vt:lpstr>
      <vt:lpstr>HTML中加入Media query</vt:lpstr>
      <vt:lpstr>HTML中加入Media query</vt:lpstr>
      <vt:lpstr>CSS中加入Media query</vt:lpstr>
      <vt:lpstr>Media query小提醒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sylvia peng</dc:creator>
  <cp:lastModifiedBy>xin hui</cp:lastModifiedBy>
  <cp:revision>172</cp:revision>
  <dcterms:created xsi:type="dcterms:W3CDTF">2015-04-27T02:44:12Z</dcterms:created>
  <dcterms:modified xsi:type="dcterms:W3CDTF">2015-05-10T03:28:53Z</dcterms:modified>
</cp:coreProperties>
</file>